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09"/>
  </p:notesMasterIdLst>
  <p:sldIdLst>
    <p:sldId id="483" r:id="rId2"/>
    <p:sldId id="437" r:id="rId3"/>
    <p:sldId id="482" r:id="rId4"/>
    <p:sldId id="489" r:id="rId5"/>
    <p:sldId id="490" r:id="rId6"/>
    <p:sldId id="491" r:id="rId7"/>
    <p:sldId id="492" r:id="rId8"/>
    <p:sldId id="493" r:id="rId9"/>
    <p:sldId id="484" r:id="rId10"/>
    <p:sldId id="494" r:id="rId11"/>
    <p:sldId id="495" r:id="rId12"/>
    <p:sldId id="496" r:id="rId13"/>
    <p:sldId id="497" r:id="rId14"/>
    <p:sldId id="498" r:id="rId15"/>
    <p:sldId id="499" r:id="rId16"/>
    <p:sldId id="502" r:id="rId17"/>
    <p:sldId id="500" r:id="rId18"/>
    <p:sldId id="503" r:id="rId19"/>
    <p:sldId id="504" r:id="rId20"/>
    <p:sldId id="505" r:id="rId21"/>
    <p:sldId id="506" r:id="rId22"/>
    <p:sldId id="507" r:id="rId23"/>
    <p:sldId id="508" r:id="rId24"/>
    <p:sldId id="509" r:id="rId25"/>
    <p:sldId id="510" r:id="rId26"/>
    <p:sldId id="511" r:id="rId27"/>
    <p:sldId id="512" r:id="rId28"/>
    <p:sldId id="513" r:id="rId29"/>
    <p:sldId id="514" r:id="rId30"/>
    <p:sldId id="515" r:id="rId31"/>
    <p:sldId id="516" r:id="rId32"/>
    <p:sldId id="517" r:id="rId33"/>
    <p:sldId id="518" r:id="rId34"/>
    <p:sldId id="540" r:id="rId35"/>
    <p:sldId id="542" r:id="rId36"/>
    <p:sldId id="541" r:id="rId37"/>
    <p:sldId id="543" r:id="rId38"/>
    <p:sldId id="408" r:id="rId39"/>
    <p:sldId id="519" r:id="rId40"/>
    <p:sldId id="520" r:id="rId41"/>
    <p:sldId id="530" r:id="rId42"/>
    <p:sldId id="522" r:id="rId43"/>
    <p:sldId id="531" r:id="rId44"/>
    <p:sldId id="533" r:id="rId45"/>
    <p:sldId id="532" r:id="rId46"/>
    <p:sldId id="534" r:id="rId47"/>
    <p:sldId id="535" r:id="rId48"/>
    <p:sldId id="536" r:id="rId49"/>
    <p:sldId id="537" r:id="rId50"/>
    <p:sldId id="538" r:id="rId51"/>
    <p:sldId id="539" r:id="rId52"/>
    <p:sldId id="544" r:id="rId53"/>
    <p:sldId id="545" r:id="rId54"/>
    <p:sldId id="546" r:id="rId55"/>
    <p:sldId id="547" r:id="rId56"/>
    <p:sldId id="548" r:id="rId57"/>
    <p:sldId id="549" r:id="rId58"/>
    <p:sldId id="550" r:id="rId59"/>
    <p:sldId id="551" r:id="rId60"/>
    <p:sldId id="552" r:id="rId61"/>
    <p:sldId id="553" r:id="rId62"/>
    <p:sldId id="554" r:id="rId63"/>
    <p:sldId id="555" r:id="rId64"/>
    <p:sldId id="556" r:id="rId65"/>
    <p:sldId id="557" r:id="rId66"/>
    <p:sldId id="559" r:id="rId67"/>
    <p:sldId id="558" r:id="rId68"/>
    <p:sldId id="560" r:id="rId69"/>
    <p:sldId id="561" r:id="rId70"/>
    <p:sldId id="562" r:id="rId71"/>
    <p:sldId id="564" r:id="rId72"/>
    <p:sldId id="565" r:id="rId73"/>
    <p:sldId id="563" r:id="rId74"/>
    <p:sldId id="566" r:id="rId75"/>
    <p:sldId id="567" r:id="rId76"/>
    <p:sldId id="568" r:id="rId77"/>
    <p:sldId id="569" r:id="rId78"/>
    <p:sldId id="571" r:id="rId79"/>
    <p:sldId id="570" r:id="rId80"/>
    <p:sldId id="572" r:id="rId81"/>
    <p:sldId id="573" r:id="rId82"/>
    <p:sldId id="574" r:id="rId83"/>
    <p:sldId id="575" r:id="rId84"/>
    <p:sldId id="576" r:id="rId85"/>
    <p:sldId id="577" r:id="rId86"/>
    <p:sldId id="578" r:id="rId87"/>
    <p:sldId id="579" r:id="rId88"/>
    <p:sldId id="580" r:id="rId89"/>
    <p:sldId id="581" r:id="rId90"/>
    <p:sldId id="582" r:id="rId91"/>
    <p:sldId id="583" r:id="rId92"/>
    <p:sldId id="584" r:id="rId93"/>
    <p:sldId id="585" r:id="rId94"/>
    <p:sldId id="586" r:id="rId95"/>
    <p:sldId id="587" r:id="rId96"/>
    <p:sldId id="588" r:id="rId97"/>
    <p:sldId id="589" r:id="rId98"/>
    <p:sldId id="590" r:id="rId99"/>
    <p:sldId id="591" r:id="rId100"/>
    <p:sldId id="592" r:id="rId101"/>
    <p:sldId id="593" r:id="rId102"/>
    <p:sldId id="594" r:id="rId103"/>
    <p:sldId id="595" r:id="rId104"/>
    <p:sldId id="596" r:id="rId105"/>
    <p:sldId id="597" r:id="rId106"/>
    <p:sldId id="598" r:id="rId107"/>
    <p:sldId id="599" r:id="rId108"/>
  </p:sldIdLst>
  <p:sldSz cx="9144000" cy="5143500" type="screen16x9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341313" indent="115888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684213" indent="230188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027113" indent="344488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370013" indent="458788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8" autoAdjust="0"/>
    <p:restoredTop sz="82533" autoAdjust="0"/>
  </p:normalViewPr>
  <p:slideViewPr>
    <p:cSldViewPr snapToGrid="0">
      <p:cViewPr varScale="1">
        <p:scale>
          <a:sx n="74" d="100"/>
          <a:sy n="74" d="100"/>
        </p:scale>
        <p:origin x="870" y="36"/>
      </p:cViewPr>
      <p:guideLst>
        <p:guide orient="horz" pos="1620"/>
        <p:guide pos="2880"/>
      </p:guideLst>
    </p:cSldViewPr>
  </p:slid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45000" cy="450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theme" Target="theme/theme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tableStyles" Target="tableStyle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notesMaster" Target="notesMasters/notesMaster1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png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53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png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png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png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png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A8D836-9852-4F65-923B-136EA5BAF968}" type="datetimeFigureOut">
              <a:rPr lang="zh-CN" altLang="en-US" smtClean="0"/>
              <a:t>2021/3/19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993262-5EFE-49E9-B519-637AF3F053B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11394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000" b="1" kern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93262-5EFE-49E9-B519-637AF3F053B9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30770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000" b="1" kern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93262-5EFE-49E9-B519-637AF3F053B9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99430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000" b="1" kern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93262-5EFE-49E9-B519-637AF3F053B9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83913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000" b="1" kern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93262-5EFE-49E9-B519-637AF3F053B9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84692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000" b="1" kern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93262-5EFE-49E9-B519-637AF3F053B9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64465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000" b="1" kern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93262-5EFE-49E9-B519-637AF3F053B9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27267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000" b="1" kern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93262-5EFE-49E9-B519-637AF3F053B9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48990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000" b="1" kern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93262-5EFE-49E9-B519-637AF3F053B9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02904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000" b="1" kern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93262-5EFE-49E9-B519-637AF3F053B9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077152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000" b="1" kern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93262-5EFE-49E9-B519-637AF3F053B9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327837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000" b="1" kern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93262-5EFE-49E9-B519-637AF3F053B9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62313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000" b="1" kern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93262-5EFE-49E9-B519-637AF3F053B9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586640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000" b="1" kern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93262-5EFE-49E9-B519-637AF3F053B9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496123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000" b="1" kern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93262-5EFE-49E9-B519-637AF3F053B9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540745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000" b="1" kern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93262-5EFE-49E9-B519-637AF3F053B9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390414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000" b="1" kern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93262-5EFE-49E9-B519-637AF3F053B9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520628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000" b="1" kern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93262-5EFE-49E9-B519-637AF3F053B9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319142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000" b="1" kern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93262-5EFE-49E9-B519-637AF3F053B9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760324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000" b="1" kern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93262-5EFE-49E9-B519-637AF3F053B9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807958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000" b="1" kern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93262-5EFE-49E9-B519-637AF3F053B9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460948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000" b="1" kern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93262-5EFE-49E9-B519-637AF3F053B9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384780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000" b="1" kern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93262-5EFE-49E9-B519-637AF3F053B9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08982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000" b="1" kern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93262-5EFE-49E9-B519-637AF3F053B9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968424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000" b="1" kern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93262-5EFE-49E9-B519-637AF3F053B9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985755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000" b="1" kern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93262-5EFE-49E9-B519-637AF3F053B9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209264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000" b="1" kern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93262-5EFE-49E9-B519-637AF3F053B9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664853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000" b="1" kern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93262-5EFE-49E9-B519-637AF3F053B9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288345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000" b="1" kern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93262-5EFE-49E9-B519-637AF3F053B9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570380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000" b="1" kern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93262-5EFE-49E9-B519-637AF3F053B9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832753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000" b="1" kern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93262-5EFE-49E9-B519-637AF3F053B9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42093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000" b="1" kern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93262-5EFE-49E9-B519-637AF3F053B9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44630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000" b="1" kern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93262-5EFE-49E9-B519-637AF3F053B9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51104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000" b="1" kern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93262-5EFE-49E9-B519-637AF3F053B9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34316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000" b="1" kern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93262-5EFE-49E9-B519-637AF3F053B9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17286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000" b="1" kern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93262-5EFE-49E9-B519-637AF3F053B9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72255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000" b="1" kern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93262-5EFE-49E9-B519-637AF3F053B9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47697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smtClean="0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BA8AA3E-485C-4BEC-BDC7-98BFE076556D}" type="datetimeFigureOut">
              <a:rPr lang="zh-CN" altLang="en-US"/>
              <a:pPr>
                <a:defRPr/>
              </a:pPr>
              <a:t>2021/3/19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03D2D8-2A64-47F1-B67D-F55EC9AF8B3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8845588"/>
      </p:ext>
    </p:extLst>
  </p:cSld>
  <p:clrMapOvr>
    <a:masterClrMapping/>
  </p:clrMapOvr>
  <p:transition spd="med" advClick="0" advTm="3000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8B6D4E9-A1A7-448C-8FC0-963D18DE0799}" type="datetimeFigureOut">
              <a:rPr lang="zh-CN" altLang="en-US"/>
              <a:pPr>
                <a:defRPr/>
              </a:pPr>
              <a:t>2021/3/19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C7EFAE0-14A2-44BB-ADB0-BE691CF471B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1153580"/>
      </p:ext>
    </p:extLst>
  </p:cSld>
  <p:clrMapOvr>
    <a:masterClrMapping/>
  </p:clrMapOvr>
  <p:transition spd="med" advClick="0" advTm="3000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B668EA1-D120-4A23-827E-44F12DC5B640}" type="datetimeFigureOut">
              <a:rPr lang="zh-CN" altLang="en-US"/>
              <a:pPr>
                <a:defRPr/>
              </a:pPr>
              <a:t>2021/3/19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94E47F-F294-4B93-95E8-534644CEF82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2777119"/>
      </p:ext>
    </p:extLst>
  </p:cSld>
  <p:clrMapOvr>
    <a:masterClrMapping/>
  </p:clrMapOvr>
  <p:transition spd="med" advClick="0" advTm="3000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" y="0"/>
            <a:ext cx="913765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75179972"/>
      </p:ext>
    </p:extLst>
  </p:cSld>
  <p:clrMapOvr>
    <a:masterClrMapping/>
  </p:clrMapOvr>
  <p:transition spd="med" advClick="0" advTm="3000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CB03552-07BC-4AF6-9E26-6869423492E9}" type="datetimeFigureOut">
              <a:rPr lang="zh-CN" altLang="en-US"/>
              <a:pPr>
                <a:defRPr/>
              </a:pPr>
              <a:t>2021/3/19</a:t>
            </a:fld>
            <a:endParaRPr lang="zh-CN" alt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2D7216-7D77-4E55-996C-6F56DFF8CF75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6625610"/>
      </p:ext>
    </p:extLst>
  </p:cSld>
  <p:clrMapOvr>
    <a:masterClrMapping/>
  </p:clrMapOvr>
  <p:transition spd="med" advClick="0" advTm="3000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EFD4272-721C-4BE7-80B3-CAAA815F5BBE}" type="datetimeFigureOut">
              <a:rPr lang="zh-CN" altLang="en-US"/>
              <a:pPr>
                <a:defRPr/>
              </a:pPr>
              <a:t>2021/3/19</a:t>
            </a:fld>
            <a:endParaRPr lang="zh-CN" alt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E3E2212-DEF9-4BF0-809F-CC3863DE6A60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7538015"/>
      </p:ext>
    </p:extLst>
  </p:cSld>
  <p:clrMapOvr>
    <a:masterClrMapping/>
  </p:clrMapOvr>
  <p:transition spd="med" advClick="0" advTm="3000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F679D4B-3210-4724-A50F-40BB04AA4FE0}" type="datetimeFigureOut">
              <a:rPr lang="zh-CN" altLang="en-US"/>
              <a:pPr>
                <a:defRPr/>
              </a:pPr>
              <a:t>2021/3/19</a:t>
            </a:fld>
            <a:endParaRPr lang="zh-CN" alt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0EBE660-3467-4A5A-98C8-37D2D5B5652A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3397789"/>
      </p:ext>
    </p:extLst>
  </p:cSld>
  <p:clrMapOvr>
    <a:masterClrMapping/>
  </p:clrMapOvr>
  <p:transition spd="med" advClick="0" advTm="3000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FB6BF5D-42F9-4830-B593-8B49CD59E1A8}" type="datetimeFigureOut">
              <a:rPr lang="zh-CN" altLang="en-US"/>
              <a:pPr>
                <a:defRPr/>
              </a:pPr>
              <a:t>2021/3/19</a:t>
            </a:fld>
            <a:endParaRPr lang="zh-CN" alt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D0768A6-305A-410D-B7AA-346724DDB3F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1710718"/>
      </p:ext>
    </p:extLst>
  </p:cSld>
  <p:clrMapOvr>
    <a:masterClrMapping/>
  </p:clrMapOvr>
  <p:transition spd="med" advClick="0" advTm="3000"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9E3247D-2380-4BAD-A6F2-834099CAAFBB}" type="datetimeFigureOut">
              <a:rPr lang="zh-CN" altLang="en-US"/>
              <a:pPr>
                <a:defRPr/>
              </a:pPr>
              <a:t>2021/3/19</a:t>
            </a:fld>
            <a:endParaRPr lang="zh-CN" alt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A38FD8D-7616-48F3-9DB8-065749CF0B2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6226862"/>
      </p:ext>
    </p:extLst>
  </p:cSld>
  <p:clrMapOvr>
    <a:masterClrMapping/>
  </p:clrMapOvr>
  <p:transition spd="med" advClick="0" advTm="3000"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EC32DC-9636-4E46-9B8E-43B0F4165973}" type="datetimeFigureOut">
              <a:rPr lang="zh-CN" altLang="en-US"/>
              <a:pPr>
                <a:defRPr/>
              </a:pPr>
              <a:t>2021/3/19</a:t>
            </a:fld>
            <a:endParaRPr lang="zh-CN" alt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8A9E932-B22C-473A-8A9F-28522F341AA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8208016"/>
      </p:ext>
    </p:extLst>
  </p:cSld>
  <p:clrMapOvr>
    <a:masterClrMapping/>
  </p:clrMapOvr>
  <p:transition spd="med" advClick="0" advTm="3000"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E49E58-E81B-4177-9574-4B4C249032A4}" type="datetimeFigureOut">
              <a:rPr lang="zh-CN" altLang="en-US"/>
              <a:pPr>
                <a:defRPr/>
              </a:pPr>
              <a:t>2021/3/19</a:t>
            </a:fld>
            <a:endParaRPr lang="zh-CN" alt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CDFFFAE-9C0B-460C-A7FF-048AFBC570D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3566489"/>
      </p:ext>
    </p:extLst>
  </p:cSld>
  <p:clrMapOvr>
    <a:masterClrMapping/>
  </p:clrMapOvr>
  <p:transition spd="med" advClick="0" advTm="3000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076DB0E-6E5A-42F8-9533-F5A0B432ADE6}" type="datetimeFigureOut">
              <a:rPr lang="zh-CN" altLang="en-US"/>
              <a:pPr>
                <a:defRPr/>
              </a:pPr>
              <a:t>2021/3/19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93C7FC1-EB02-4EAD-A370-F1AC0AD36246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2604342"/>
      </p:ext>
    </p:extLst>
  </p:cSld>
  <p:clrMapOvr>
    <a:masterClrMapping/>
  </p:clrMapOvr>
  <p:transition spd="med" advClick="0" advTm="3000"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51845E4-9BD5-4325-A6C7-E26AC4C2F9FF}" type="datetimeFigureOut">
              <a:rPr lang="zh-CN" altLang="en-US"/>
              <a:pPr>
                <a:defRPr/>
              </a:pPr>
              <a:t>2021/3/19</a:t>
            </a:fld>
            <a:endParaRPr lang="zh-CN" alt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E406C09-730B-4595-9FC1-E4192A939540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3812665"/>
      </p:ext>
    </p:extLst>
  </p:cSld>
  <p:clrMapOvr>
    <a:masterClrMapping/>
  </p:clrMapOvr>
  <p:transition spd="med" advClick="0" advTm="3000"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CA70CD8-0D86-421D-8005-0A705E9533E6}" type="datetimeFigureOut">
              <a:rPr lang="zh-CN" altLang="en-US"/>
              <a:pPr>
                <a:defRPr/>
              </a:pPr>
              <a:t>2021/3/19</a:t>
            </a:fld>
            <a:endParaRPr lang="zh-CN" alt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48DA02F-F5F6-4EF1-8D92-013261B23AE6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7065148"/>
      </p:ext>
    </p:extLst>
  </p:cSld>
  <p:clrMapOvr>
    <a:masterClrMapping/>
  </p:clrMapOvr>
  <p:transition spd="med" advClick="0" advTm="3000"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6161475-15F8-47AE-B62F-C1A794D8634D}" type="datetimeFigureOut">
              <a:rPr lang="zh-CN" altLang="en-US"/>
              <a:pPr>
                <a:defRPr/>
              </a:pPr>
              <a:t>2021/3/19</a:t>
            </a:fld>
            <a:endParaRPr lang="zh-CN" alt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C8ED94-3149-442A-8EB3-5838BB5BDC0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2229017"/>
      </p:ext>
    </p:extLst>
  </p:cSld>
  <p:clrMapOvr>
    <a:masterClrMapping/>
  </p:clrMapOvr>
  <p:transition spd="med" advClick="0" advTm="3000"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D4EC6EC-083B-489A-862E-3C9C98FD6EA5}" type="datetimeFigureOut">
              <a:rPr lang="zh-CN" altLang="en-US"/>
              <a:pPr>
                <a:defRPr/>
              </a:pPr>
              <a:t>2021/3/19</a:t>
            </a:fld>
            <a:endParaRPr lang="zh-CN" alt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9E70176-547F-49BF-BEAB-A38B68C50CB5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4552145"/>
      </p:ext>
    </p:extLst>
  </p:cSld>
  <p:clrMapOvr>
    <a:masterClrMapping/>
  </p:clrMapOvr>
  <p:transition spd="med" advClick="0" advTm="3000"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05162D-0825-459B-B257-9BCA25C16C5F}" type="datetimeFigureOut">
              <a:rPr lang="zh-CN" altLang="en-US"/>
              <a:pPr>
                <a:defRPr/>
              </a:pPr>
              <a:t>2021/3/19</a:t>
            </a:fld>
            <a:endParaRPr lang="zh-CN" alt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3DBF738-F557-460E-B512-3AF592BBB570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838185"/>
      </p:ext>
    </p:extLst>
  </p:cSld>
  <p:clrMapOvr>
    <a:masterClrMapping/>
  </p:clrMapOvr>
  <p:transition spd="med" advClick="0" advTm="3000"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C0AD23-473E-4B00-82C0-99E85CDA7104}" type="datetimeFigureOut">
              <a:rPr lang="zh-CN" altLang="en-US"/>
              <a:pPr>
                <a:defRPr/>
              </a:pPr>
              <a:t>2021/3/19</a:t>
            </a:fld>
            <a:endParaRPr lang="zh-CN" alt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D46916F-2D73-4FFD-9CCE-1607EC7E651C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6158589"/>
      </p:ext>
    </p:extLst>
  </p:cSld>
  <p:clrMapOvr>
    <a:masterClrMapping/>
  </p:clrMapOvr>
  <p:transition spd="med" advClick="0" advTm="3000"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A78B53-7DE5-4762-96E1-354935B1279D}" type="datetimeFigureOut">
              <a:rPr lang="zh-CN" altLang="en-US"/>
              <a:pPr>
                <a:defRPr/>
              </a:pPr>
              <a:t>2021/3/19</a:t>
            </a:fld>
            <a:endParaRPr lang="zh-CN" alt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805E37-A167-408C-A6F5-3B4C396A956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9602006"/>
      </p:ext>
    </p:extLst>
  </p:cSld>
  <p:clrMapOvr>
    <a:masterClrMapping/>
  </p:clrMapOvr>
  <p:transition spd="med" advClick="0" advTm="3000"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E4B460-3BAF-4E26-9701-8F6971B9D1F5}" type="datetimeFigureOut">
              <a:rPr lang="zh-CN" altLang="en-US"/>
              <a:pPr>
                <a:defRPr/>
              </a:pPr>
              <a:t>2021/3/19</a:t>
            </a:fld>
            <a:endParaRPr lang="zh-CN" alt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30D738B-A5E9-42A7-9EE9-5E5BD943431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3645623"/>
      </p:ext>
    </p:extLst>
  </p:cSld>
  <p:clrMapOvr>
    <a:masterClrMapping/>
  </p:clrMapOvr>
  <p:transition spd="med" advClick="0" advTm="3000"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20CE5D-22CD-432C-8087-8420E7D908B9}" type="datetimeFigureOut">
              <a:rPr lang="zh-CN" altLang="en-US"/>
              <a:pPr>
                <a:defRPr/>
              </a:pPr>
              <a:t>2021/3/19</a:t>
            </a:fld>
            <a:endParaRPr lang="zh-CN" alt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1105D84-F77F-4D9B-9315-B08DA7AB6700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7239028"/>
      </p:ext>
    </p:extLst>
  </p:cSld>
  <p:clrMapOvr>
    <a:masterClrMapping/>
  </p:clrMapOvr>
  <p:transition spd="med" advClick="0" advTm="3000"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F89274D-0711-4DC4-AA2E-554E1EE6C566}" type="datetimeFigureOut">
              <a:rPr lang="zh-CN" altLang="en-US"/>
              <a:pPr>
                <a:defRPr/>
              </a:pPr>
              <a:t>2021/3/19</a:t>
            </a:fld>
            <a:endParaRPr lang="zh-CN" alt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14496F8-1FEC-4B9E-B0CC-715716302EDC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5279825"/>
      </p:ext>
    </p:extLst>
  </p:cSld>
  <p:clrMapOvr>
    <a:masterClrMapping/>
  </p:clrMapOvr>
  <p:transition spd="med" advClick="0" advTm="3000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B355D79-13A4-4677-A25C-9DDCC2AFCC22}" type="datetimeFigureOut">
              <a:rPr lang="zh-CN" altLang="en-US"/>
              <a:pPr>
                <a:defRPr/>
              </a:pPr>
              <a:t>2021/3/19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E428B2-6D03-4E57-8E7D-E14E7E79870E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3300148"/>
      </p:ext>
    </p:extLst>
  </p:cSld>
  <p:clrMapOvr>
    <a:masterClrMapping/>
  </p:clrMapOvr>
  <p:transition spd="med" advClick="0" advTm="3000"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FEF668E-CBE7-4F7F-9D12-984F41146DFA}" type="datetimeFigureOut">
              <a:rPr lang="zh-CN" altLang="en-US"/>
              <a:pPr>
                <a:defRPr/>
              </a:pPr>
              <a:t>2021/3/19</a:t>
            </a:fld>
            <a:endParaRPr lang="zh-CN" alt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DC09C03-0AC5-403A-B369-2CD87A5C938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4071241"/>
      </p:ext>
    </p:extLst>
  </p:cSld>
  <p:clrMapOvr>
    <a:masterClrMapping/>
  </p:clrMapOvr>
  <p:transition spd="med" advClick="0" advTm="3000"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EB23C86-E745-477A-93AB-6414FAEB8FCE}" type="datetimeFigureOut">
              <a:rPr lang="zh-CN" altLang="en-US"/>
              <a:pPr>
                <a:defRPr/>
              </a:pPr>
              <a:t>2021/3/19</a:t>
            </a:fld>
            <a:endParaRPr lang="zh-CN" alt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5F20944-4273-48FE-929C-0ADFDB8DCDA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8512082"/>
      </p:ext>
    </p:extLst>
  </p:cSld>
  <p:clrMapOvr>
    <a:masterClrMapping/>
  </p:clrMapOvr>
  <p:transition spd="med" advClick="0" advTm="3000"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A2E7DE8-32DC-4A0D-853D-AC56FCF83F0B}" type="datetimeFigureOut">
              <a:rPr lang="zh-CN" altLang="en-US"/>
              <a:pPr>
                <a:defRPr/>
              </a:pPr>
              <a:t>2021/3/19</a:t>
            </a:fld>
            <a:endParaRPr lang="zh-CN" alt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B88598-A065-487C-B70D-4812DDCB105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0100040"/>
      </p:ext>
    </p:extLst>
  </p:cSld>
  <p:clrMapOvr>
    <a:masterClrMapping/>
  </p:clrMapOvr>
  <p:transition spd="med" advClick="0" advTm="3000"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391B30B-AF69-4C94-AC6B-935531C61FC4}" type="datetimeFigureOut">
              <a:rPr lang="zh-CN" altLang="en-US"/>
              <a:pPr>
                <a:defRPr/>
              </a:pPr>
              <a:t>2021/3/19</a:t>
            </a:fld>
            <a:endParaRPr lang="zh-CN" alt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BFA24C2-5666-45E4-A325-EC55EDD865D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3993053"/>
      </p:ext>
    </p:extLst>
  </p:cSld>
  <p:clrMapOvr>
    <a:masterClrMapping/>
  </p:clrMapOvr>
  <p:transition spd="med" advClick="0" advTm="3000"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2AADFD8-C92B-4AEB-8AA1-5661337BB13B}" type="datetimeFigureOut">
              <a:rPr lang="zh-CN" altLang="en-US"/>
              <a:pPr>
                <a:defRPr/>
              </a:pPr>
              <a:t>2021/3/19</a:t>
            </a:fld>
            <a:endParaRPr lang="zh-CN" alt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7DC4F26-7FE4-4733-BC7B-0D615A32062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4391418"/>
      </p:ext>
    </p:extLst>
  </p:cSld>
  <p:clrMapOvr>
    <a:masterClrMapping/>
  </p:clrMapOvr>
  <p:transition spd="med" advClick="0" advTm="3000"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073ECD-F1FF-43B1-9B1D-C2B25AE98E0F}" type="datetimeFigureOut">
              <a:rPr lang="zh-CN" altLang="en-US"/>
              <a:pPr>
                <a:defRPr/>
              </a:pPr>
              <a:t>2021/3/19</a:t>
            </a:fld>
            <a:endParaRPr lang="zh-CN" alt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092102A-8819-4C0D-9C10-E82183D670C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2286967"/>
      </p:ext>
    </p:extLst>
  </p:cSld>
  <p:clrMapOvr>
    <a:masterClrMapping/>
  </p:clrMapOvr>
  <p:transition spd="med" advClick="0" advTm="3000"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4455639-6C99-4162-BA6F-68E29F9C70E7}" type="datetimeFigureOut">
              <a:rPr lang="zh-CN" altLang="en-US"/>
              <a:pPr>
                <a:defRPr/>
              </a:pPr>
              <a:t>2021/3/19</a:t>
            </a:fld>
            <a:endParaRPr lang="zh-CN" alt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0554020-7164-47DA-BD68-D4B4F30F93D6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6541257"/>
      </p:ext>
    </p:extLst>
  </p:cSld>
  <p:clrMapOvr>
    <a:masterClrMapping/>
  </p:clrMapOvr>
  <p:transition spd="med" advClick="0" advTm="3000"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1D8E740-A5C0-4C89-82F5-CDB73C9AB10D}" type="datetimeFigureOut">
              <a:rPr lang="zh-CN" altLang="en-US"/>
              <a:pPr>
                <a:defRPr/>
              </a:pPr>
              <a:t>2021/3/19</a:t>
            </a:fld>
            <a:endParaRPr lang="zh-CN" alt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C6F3DF-010C-4A3C-8843-00D56D711445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7218815"/>
      </p:ext>
    </p:extLst>
  </p:cSld>
  <p:clrMapOvr>
    <a:masterClrMapping/>
  </p:clrMapOvr>
  <p:transition spd="med" advClick="0" advTm="3000"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AB0D544-A160-4D61-9303-10561A9C9C0D}" type="datetimeFigureOut">
              <a:rPr lang="zh-CN" altLang="en-US"/>
              <a:pPr>
                <a:defRPr/>
              </a:pPr>
              <a:t>2021/3/19</a:t>
            </a:fld>
            <a:endParaRPr lang="zh-CN" alt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50FA5D-EB1A-49A3-84B3-250DBFFD8BF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3032037"/>
      </p:ext>
    </p:extLst>
  </p:cSld>
  <p:clrMapOvr>
    <a:masterClrMapping/>
  </p:clrMapOvr>
  <p:transition spd="med" advClick="0" advTm="3000"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919A1A9-C168-4D66-A268-21B8078ADB35}" type="datetimeFigureOut">
              <a:rPr lang="zh-CN" altLang="en-US"/>
              <a:pPr>
                <a:defRPr/>
              </a:pPr>
              <a:t>2021/3/19</a:t>
            </a:fld>
            <a:endParaRPr lang="zh-CN" alt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E50685C-D097-478D-AB07-AFE80F8F9905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8769704"/>
      </p:ext>
    </p:extLst>
  </p:cSld>
  <p:clrMapOvr>
    <a:masterClrMapping/>
  </p:clrMapOvr>
  <p:transition spd="med" advClick="0" advTm="3000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14F5706-509C-4CFB-99B5-745E3895C32D}" type="datetimeFigureOut">
              <a:rPr lang="zh-CN" altLang="en-US"/>
              <a:pPr>
                <a:defRPr/>
              </a:pPr>
              <a:t>2021/3/19</a:t>
            </a:fld>
            <a:endParaRPr lang="zh-CN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8620E62-97EE-4D77-8ACD-A8C9E79B0CF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5967578"/>
      </p:ext>
    </p:extLst>
  </p:cSld>
  <p:clrMapOvr>
    <a:masterClrMapping/>
  </p:clrMapOvr>
  <p:transition spd="med" advClick="0" advTm="3000"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AB3970C-7A4F-4F95-B0C3-C7C64F38CEE7}" type="datetimeFigureOut">
              <a:rPr lang="zh-CN" altLang="en-US"/>
              <a:pPr>
                <a:defRPr/>
              </a:pPr>
              <a:t>2021/3/19</a:t>
            </a:fld>
            <a:endParaRPr lang="zh-CN" alt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91074D-B1A4-4028-BA77-650B9CFBCA3E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1451044"/>
      </p:ext>
    </p:extLst>
  </p:cSld>
  <p:clrMapOvr>
    <a:masterClrMapping/>
  </p:clrMapOvr>
  <p:transition spd="med" advClick="0" advTm="3000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049884-02BA-406C-9BC3-819E7626A577}" type="datetimeFigureOut">
              <a:rPr lang="zh-CN" altLang="en-US"/>
              <a:pPr>
                <a:defRPr/>
              </a:pPr>
              <a:t>2021/3/19</a:t>
            </a:fld>
            <a:endParaRPr lang="zh-CN" alt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FAF92B-3716-4AC8-860A-D4CE5E2DE13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4223343"/>
      </p:ext>
    </p:extLst>
  </p:cSld>
  <p:clrMapOvr>
    <a:masterClrMapping/>
  </p:clrMapOvr>
  <p:transition spd="med" advClick="0" advTm="3000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3B15E9B-CF21-41F4-B9AC-0756C5086A8F}" type="datetimeFigureOut">
              <a:rPr lang="zh-CN" altLang="en-US"/>
              <a:pPr>
                <a:defRPr/>
              </a:pPr>
              <a:t>2021/3/19</a:t>
            </a:fld>
            <a:endParaRPr lang="zh-CN" alt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AEB015F-135F-4A8A-9406-67226E29E53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7799451"/>
      </p:ext>
    </p:extLst>
  </p:cSld>
  <p:clrMapOvr>
    <a:masterClrMapping/>
  </p:clrMapOvr>
  <p:transition spd="med" advClick="0" advTm="3000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F176219-B9AD-4B15-9C7E-F3FA9FF5C877}" type="datetimeFigureOut">
              <a:rPr lang="zh-CN" altLang="en-US"/>
              <a:pPr>
                <a:defRPr/>
              </a:pPr>
              <a:t>2021/3/19</a:t>
            </a:fld>
            <a:endParaRPr lang="zh-CN" alt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0512942-6822-4A70-A184-DDE90496EA90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934973"/>
      </p:ext>
    </p:extLst>
  </p:cSld>
  <p:clrMapOvr>
    <a:masterClrMapping/>
  </p:clrMapOvr>
  <p:transition spd="med" advClick="0" advTm="3000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A6195D4-0724-474B-BAA3-F1366BC65B9C}" type="datetimeFigureOut">
              <a:rPr lang="zh-CN" altLang="en-US"/>
              <a:pPr>
                <a:defRPr/>
              </a:pPr>
              <a:t>2021/3/19</a:t>
            </a:fld>
            <a:endParaRPr lang="zh-CN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8FCFB09-96D3-404A-B813-4C8F49562635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5857337"/>
      </p:ext>
    </p:extLst>
  </p:cSld>
  <p:clrMapOvr>
    <a:masterClrMapping/>
  </p:clrMapOvr>
  <p:transition spd="med" advClick="0" advTm="3000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r>
              <a:rPr lang="zh-CN" altLang="en-US" noProof="0" smtClean="0"/>
              <a:t>单击图标添加图片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B46A6D7-4FD5-46C7-9A64-3FD6F561E491}" type="datetimeFigureOut">
              <a:rPr lang="zh-CN" altLang="en-US"/>
              <a:pPr>
                <a:defRPr/>
              </a:pPr>
              <a:t>2021/3/19</a:t>
            </a:fld>
            <a:endParaRPr lang="zh-CN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BB39356-B896-4353-BAF1-8B34E445913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3273462"/>
      </p:ext>
    </p:extLst>
  </p:cSld>
  <p:clrMapOvr>
    <a:masterClrMapping/>
  </p:clrMapOvr>
  <p:transition spd="med" advClick="0" advTm="3000">
    <p:fade/>
  </p:transition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28650" y="274638"/>
            <a:ext cx="7886700" cy="993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en-US" altLang="zh-CN" smtClean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hangingPunct="1">
              <a:defRPr sz="900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F049CFDE-4F46-4668-B915-E9E46493380A}" type="datetimeFigureOut">
              <a:rPr lang="zh-CN" altLang="en-US"/>
              <a:pPr>
                <a:defRPr/>
              </a:pPr>
              <a:t>2021/3/19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hangingPunct="1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hangingPunct="1">
              <a:defRPr sz="900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C86AB924-41EA-467E-939E-033276A1DC2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  <p:sldLayoutId id="2147483735" r:id="rId12"/>
    <p:sldLayoutId id="2147483707" r:id="rId13"/>
    <p:sldLayoutId id="2147483708" r:id="rId14"/>
    <p:sldLayoutId id="2147483709" r:id="rId15"/>
    <p:sldLayoutId id="2147483710" r:id="rId16"/>
    <p:sldLayoutId id="2147483711" r:id="rId17"/>
    <p:sldLayoutId id="2147483712" r:id="rId18"/>
    <p:sldLayoutId id="2147483713" r:id="rId19"/>
    <p:sldLayoutId id="2147483714" r:id="rId20"/>
    <p:sldLayoutId id="2147483715" r:id="rId21"/>
    <p:sldLayoutId id="2147483716" r:id="rId22"/>
    <p:sldLayoutId id="2147483717" r:id="rId23"/>
    <p:sldLayoutId id="2147483718" r:id="rId24"/>
    <p:sldLayoutId id="2147483719" r:id="rId25"/>
    <p:sldLayoutId id="2147483720" r:id="rId26"/>
    <p:sldLayoutId id="2147483721" r:id="rId27"/>
    <p:sldLayoutId id="2147483722" r:id="rId28"/>
    <p:sldLayoutId id="2147483723" r:id="rId29"/>
    <p:sldLayoutId id="2147483724" r:id="rId30"/>
    <p:sldLayoutId id="2147483725" r:id="rId31"/>
    <p:sldLayoutId id="2147483726" r:id="rId32"/>
    <p:sldLayoutId id="2147483727" r:id="rId33"/>
    <p:sldLayoutId id="2147483728" r:id="rId34"/>
    <p:sldLayoutId id="2147483729" r:id="rId35"/>
    <p:sldLayoutId id="2147483730" r:id="rId36"/>
    <p:sldLayoutId id="2147483731" r:id="rId37"/>
    <p:sldLayoutId id="2147483732" r:id="rId38"/>
    <p:sldLayoutId id="2147483733" r:id="rId39"/>
    <p:sldLayoutId id="2147483734" r:id="rId40"/>
  </p:sldLayoutIdLst>
  <p:transition spd="med" advClick="0" advTm="3000">
    <p:fade/>
  </p:transition>
  <p:txStyles>
    <p:titleStyle>
      <a:lvl1pPr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  <a:lvl2pPr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等线 Light" panose="02010600030101010101" pitchFamily="2" charset="-122"/>
        </a:defRPr>
      </a:lvl2pPr>
      <a:lvl3pPr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等线 Light" panose="02010600030101010101" pitchFamily="2" charset="-122"/>
        </a:defRPr>
      </a:lvl3pPr>
      <a:lvl4pPr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等线 Light" panose="02010600030101010101" pitchFamily="2" charset="-122"/>
        </a:defRPr>
      </a:lvl4pPr>
      <a:lvl5pPr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等线 Light" panose="02010600030101010101" pitchFamily="2" charset="-122"/>
        </a:defRPr>
      </a:lvl5pPr>
      <a:lvl6pPr marL="4572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等线 Light" panose="02010600030101010101" pitchFamily="2" charset="-122"/>
        </a:defRPr>
      </a:lvl6pPr>
      <a:lvl7pPr marL="9144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等线 Light" panose="02010600030101010101" pitchFamily="2" charset="-122"/>
        </a:defRPr>
      </a:lvl7pPr>
      <a:lvl8pPr marL="13716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等线 Light" panose="02010600030101010101" pitchFamily="2" charset="-122"/>
        </a:defRPr>
      </a:lvl8pPr>
      <a:lvl9pPr marL="18288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等线 Light" panose="02010600030101010101" pitchFamily="2" charset="-122"/>
        </a:defRPr>
      </a:lvl9pPr>
    </p:titleStyle>
    <p:bodyStyle>
      <a:lvl1pPr marL="171450" indent="-171450" algn="l" defTabSz="685800" rtl="0" fontAlgn="base">
        <a:lnSpc>
          <a:spcPct val="90000"/>
        </a:lnSpc>
        <a:spcBef>
          <a:spcPts val="750"/>
        </a:spcBef>
        <a:spcAft>
          <a:spcPct val="0"/>
        </a:spcAft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fontAlgn="base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fontAlgn="base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fontAlgn="base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fontAlgn="base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7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8.png"/><Relationship Id="rId5" Type="http://schemas.openxmlformats.org/officeDocument/2006/relationships/oleObject" Target="../embeddings/oleObject3.bin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9.png"/><Relationship Id="rId5" Type="http://schemas.openxmlformats.org/officeDocument/2006/relationships/oleObject" Target="../embeddings/oleObject4.bin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4" Type="http://schemas.openxmlformats.org/officeDocument/2006/relationships/hyperlink" Target="file:///\\&#24120;&#37327;&#20540;1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7" Type="http://schemas.openxmlformats.org/officeDocument/2006/relationships/image" Target="../media/image16.png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5.bin"/><Relationship Id="rId5" Type="http://schemas.openxmlformats.org/officeDocument/2006/relationships/hyperlink" Target="/" TargetMode="Externa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19.png"/><Relationship Id="rId5" Type="http://schemas.openxmlformats.org/officeDocument/2006/relationships/oleObject" Target="../embeddings/oleObject6.bin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20.png"/><Relationship Id="rId5" Type="http://schemas.openxmlformats.org/officeDocument/2006/relationships/oleObject" Target="../embeddings/oleObject7.bin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2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notesSlide" Target="../notesSlides/notesSlide32.xml"/><Relationship Id="rId7" Type="http://schemas.openxmlformats.org/officeDocument/2006/relationships/oleObject" Target="../embeddings/oleObject9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23.png"/><Relationship Id="rId5" Type="http://schemas.openxmlformats.org/officeDocument/2006/relationships/oleObject" Target="../embeddings/oleObject8.bin"/><Relationship Id="rId4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33.png"/><Relationship Id="rId4" Type="http://schemas.openxmlformats.org/officeDocument/2006/relationships/oleObject" Target="../embeddings/oleObject10.bin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ch2/&#20363;&#23376;1/Circle.java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hyperlink" Target="ch2/&#20363;&#23376;1/Example2_1.java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hyperlink" Target="ch2/&#20363;&#23376;2/Lader.java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hyperlink" Target="ch2/&#20363;&#23376;2/Rect.java" TargetMode="External"/><Relationship Id="rId5" Type="http://schemas.openxmlformats.org/officeDocument/2006/relationships/hyperlink" Target="ch2/&#20363;&#23376;2/Example2_2.java" TargetMode="External"/><Relationship Id="rId4" Type="http://schemas.openxmlformats.org/officeDocument/2006/relationships/image" Target="../media/image37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5.png"/><Relationship Id="rId5" Type="http://schemas.openxmlformats.org/officeDocument/2006/relationships/oleObject" Target="../embeddings/oleObject1.bin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6.png"/><Relationship Id="rId5" Type="http://schemas.openxmlformats.org/officeDocument/2006/relationships/oleObject" Target="../embeddings/oleObject2.bin"/><Relationship Id="rId4" Type="http://schemas.openxmlformats.org/officeDocument/2006/relationships/image" Target="../media/image3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53.png"/><Relationship Id="rId4" Type="http://schemas.openxmlformats.org/officeDocument/2006/relationships/oleObject" Target="../embeddings/oleObject11.bin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4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6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6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50110" y="1026279"/>
            <a:ext cx="8332839" cy="1161857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4950" b="1" dirty="0" smtClean="0">
                <a:blipFill dpi="0" rotWithShape="1">
                  <a:blip r:embed="rId2"/>
                  <a:srcRect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lang="zh-CN" altLang="en-US" sz="4950" b="1" dirty="0" smtClean="0">
                <a:blipFill dpi="0" rotWithShape="1">
                  <a:blip r:embed="rId2"/>
                  <a:srcRect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程序设计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000" b="1" dirty="0" smtClean="0">
                <a:blipFill dpi="0" rotWithShape="1">
                  <a:blip r:embed="rId2"/>
                  <a:srcRect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                      ----</a:t>
            </a:r>
            <a:r>
              <a:rPr lang="zh-CN" altLang="en-US" sz="2000" b="1" dirty="0">
                <a:blipFill>
                  <a:blip r:embed="rId2"/>
                  <a:stretch>
                    <a:fillRect/>
                  </a:stretch>
                </a:blipFill>
              </a:rPr>
              <a:t>运算符、表达式与语句</a:t>
            </a:r>
          </a:p>
        </p:txBody>
      </p:sp>
      <p:grpSp>
        <p:nvGrpSpPr>
          <p:cNvPr id="3" name="组合 134"/>
          <p:cNvGrpSpPr/>
          <p:nvPr/>
        </p:nvGrpSpPr>
        <p:grpSpPr>
          <a:xfrm>
            <a:off x="1829562" y="2327673"/>
            <a:ext cx="5484878" cy="244078"/>
            <a:chOff x="2481804" y="4179888"/>
            <a:chExt cx="7313171" cy="325437"/>
          </a:xfrm>
          <a:solidFill>
            <a:schemeClr val="accent1">
              <a:lumMod val="75000"/>
            </a:schemeClr>
          </a:solidFill>
        </p:grpSpPr>
        <p:sp>
          <p:nvSpPr>
            <p:cNvPr id="14" name="Freeform 35"/>
            <p:cNvSpPr>
              <a:spLocks/>
            </p:cNvSpPr>
            <p:nvPr/>
          </p:nvSpPr>
          <p:spPr bwMode="auto">
            <a:xfrm>
              <a:off x="9686693" y="4210050"/>
              <a:ext cx="108282" cy="19050"/>
            </a:xfrm>
            <a:custGeom>
              <a:avLst/>
              <a:gdLst>
                <a:gd name="T0" fmla="*/ 3 w 19"/>
                <a:gd name="T1" fmla="*/ 2 h 6"/>
                <a:gd name="T2" fmla="*/ 19 w 19"/>
                <a:gd name="T3" fmla="*/ 3 h 6"/>
                <a:gd name="T4" fmla="*/ 3 w 19"/>
                <a:gd name="T5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" h="6">
                  <a:moveTo>
                    <a:pt x="3" y="2"/>
                  </a:moveTo>
                  <a:cubicBezTo>
                    <a:pt x="7" y="4"/>
                    <a:pt x="14" y="0"/>
                    <a:pt x="19" y="3"/>
                  </a:cubicBezTo>
                  <a:cubicBezTo>
                    <a:pt x="14" y="3"/>
                    <a:pt x="0" y="6"/>
                    <a:pt x="3" y="2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00"/>
                </a:solidFill>
                <a:latin typeface="+mn-lt"/>
                <a:ea typeface="+mn-ea"/>
              </a:endParaRPr>
            </a:p>
          </p:txBody>
        </p:sp>
        <p:sp>
          <p:nvSpPr>
            <p:cNvPr id="20" name="Freeform 41"/>
            <p:cNvSpPr>
              <a:spLocks/>
            </p:cNvSpPr>
            <p:nvPr/>
          </p:nvSpPr>
          <p:spPr bwMode="auto">
            <a:xfrm>
              <a:off x="9545093" y="4219575"/>
              <a:ext cx="91624" cy="9525"/>
            </a:xfrm>
            <a:custGeom>
              <a:avLst/>
              <a:gdLst>
                <a:gd name="T0" fmla="*/ 12 w 16"/>
                <a:gd name="T1" fmla="*/ 2 h 3"/>
                <a:gd name="T2" fmla="*/ 3 w 16"/>
                <a:gd name="T3" fmla="*/ 1 h 3"/>
                <a:gd name="T4" fmla="*/ 12 w 16"/>
                <a:gd name="T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3">
                  <a:moveTo>
                    <a:pt x="12" y="2"/>
                  </a:moveTo>
                  <a:cubicBezTo>
                    <a:pt x="10" y="2"/>
                    <a:pt x="0" y="3"/>
                    <a:pt x="3" y="1"/>
                  </a:cubicBezTo>
                  <a:cubicBezTo>
                    <a:pt x="6" y="1"/>
                    <a:pt x="16" y="0"/>
                    <a:pt x="12" y="2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00"/>
                </a:solidFill>
                <a:latin typeface="+mn-lt"/>
                <a:ea typeface="+mn-ea"/>
              </a:endParaRPr>
            </a:p>
          </p:txBody>
        </p:sp>
        <p:sp>
          <p:nvSpPr>
            <p:cNvPr id="26" name="Freeform 47"/>
            <p:cNvSpPr>
              <a:spLocks/>
            </p:cNvSpPr>
            <p:nvPr/>
          </p:nvSpPr>
          <p:spPr bwMode="auto">
            <a:xfrm>
              <a:off x="9148061" y="4271963"/>
              <a:ext cx="108282" cy="14288"/>
            </a:xfrm>
            <a:custGeom>
              <a:avLst/>
              <a:gdLst>
                <a:gd name="T0" fmla="*/ 0 w 19"/>
                <a:gd name="T1" fmla="*/ 2 h 4"/>
                <a:gd name="T2" fmla="*/ 19 w 19"/>
                <a:gd name="T3" fmla="*/ 2 h 4"/>
                <a:gd name="T4" fmla="*/ 0 w 19"/>
                <a:gd name="T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" h="4">
                  <a:moveTo>
                    <a:pt x="0" y="2"/>
                  </a:moveTo>
                  <a:cubicBezTo>
                    <a:pt x="8" y="1"/>
                    <a:pt x="12" y="0"/>
                    <a:pt x="19" y="2"/>
                  </a:cubicBezTo>
                  <a:cubicBezTo>
                    <a:pt x="13" y="2"/>
                    <a:pt x="4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00"/>
                </a:solidFill>
                <a:latin typeface="+mn-lt"/>
                <a:ea typeface="+mn-ea"/>
              </a:endParaRPr>
            </a:p>
          </p:txBody>
        </p:sp>
        <p:sp>
          <p:nvSpPr>
            <p:cNvPr id="31" name="Freeform 52"/>
            <p:cNvSpPr>
              <a:spLocks/>
            </p:cNvSpPr>
            <p:nvPr/>
          </p:nvSpPr>
          <p:spPr bwMode="auto">
            <a:xfrm>
              <a:off x="8403973" y="4268788"/>
              <a:ext cx="161034" cy="17463"/>
            </a:xfrm>
            <a:custGeom>
              <a:avLst/>
              <a:gdLst>
                <a:gd name="T0" fmla="*/ 8 w 28"/>
                <a:gd name="T1" fmla="*/ 4 h 5"/>
                <a:gd name="T2" fmla="*/ 0 w 28"/>
                <a:gd name="T3" fmla="*/ 3 h 5"/>
                <a:gd name="T4" fmla="*/ 10 w 28"/>
                <a:gd name="T5" fmla="*/ 3 h 5"/>
                <a:gd name="T6" fmla="*/ 28 w 28"/>
                <a:gd name="T7" fmla="*/ 4 h 5"/>
                <a:gd name="T8" fmla="*/ 8 w 28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5">
                  <a:moveTo>
                    <a:pt x="8" y="4"/>
                  </a:moveTo>
                  <a:cubicBezTo>
                    <a:pt x="6" y="3"/>
                    <a:pt x="0" y="5"/>
                    <a:pt x="0" y="3"/>
                  </a:cubicBezTo>
                  <a:cubicBezTo>
                    <a:pt x="3" y="3"/>
                    <a:pt x="7" y="3"/>
                    <a:pt x="10" y="3"/>
                  </a:cubicBezTo>
                  <a:cubicBezTo>
                    <a:pt x="16" y="4"/>
                    <a:pt x="26" y="0"/>
                    <a:pt x="28" y="4"/>
                  </a:cubicBezTo>
                  <a:cubicBezTo>
                    <a:pt x="22" y="3"/>
                    <a:pt x="16" y="5"/>
                    <a:pt x="8" y="4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00"/>
                </a:solidFill>
                <a:latin typeface="+mn-lt"/>
                <a:ea typeface="+mn-ea"/>
              </a:endParaRPr>
            </a:p>
          </p:txBody>
        </p:sp>
        <p:sp>
          <p:nvSpPr>
            <p:cNvPr id="35" name="Freeform 56"/>
            <p:cNvSpPr>
              <a:spLocks/>
            </p:cNvSpPr>
            <p:nvPr/>
          </p:nvSpPr>
          <p:spPr bwMode="auto">
            <a:xfrm>
              <a:off x="8309574" y="4278313"/>
              <a:ext cx="88846" cy="11113"/>
            </a:xfrm>
            <a:custGeom>
              <a:avLst/>
              <a:gdLst>
                <a:gd name="T0" fmla="*/ 3 w 16"/>
                <a:gd name="T1" fmla="*/ 1 h 3"/>
                <a:gd name="T2" fmla="*/ 13 w 16"/>
                <a:gd name="T3" fmla="*/ 1 h 3"/>
                <a:gd name="T4" fmla="*/ 3 w 16"/>
                <a:gd name="T5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3">
                  <a:moveTo>
                    <a:pt x="3" y="1"/>
                  </a:moveTo>
                  <a:cubicBezTo>
                    <a:pt x="6" y="1"/>
                    <a:pt x="16" y="0"/>
                    <a:pt x="13" y="1"/>
                  </a:cubicBezTo>
                  <a:cubicBezTo>
                    <a:pt x="11" y="1"/>
                    <a:pt x="0" y="3"/>
                    <a:pt x="3" y="1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00"/>
                </a:solidFill>
                <a:latin typeface="+mn-lt"/>
                <a:ea typeface="+mn-ea"/>
              </a:endParaRPr>
            </a:p>
          </p:txBody>
        </p:sp>
        <p:sp>
          <p:nvSpPr>
            <p:cNvPr id="38" name="Freeform 59"/>
            <p:cNvSpPr>
              <a:spLocks/>
            </p:cNvSpPr>
            <p:nvPr/>
          </p:nvSpPr>
          <p:spPr bwMode="auto">
            <a:xfrm>
              <a:off x="8212397" y="4308475"/>
              <a:ext cx="33317" cy="12700"/>
            </a:xfrm>
            <a:custGeom>
              <a:avLst/>
              <a:gdLst>
                <a:gd name="T0" fmla="*/ 0 w 6"/>
                <a:gd name="T1" fmla="*/ 2 h 4"/>
                <a:gd name="T2" fmla="*/ 3 w 6"/>
                <a:gd name="T3" fmla="*/ 1 h 4"/>
                <a:gd name="T4" fmla="*/ 1 w 6"/>
                <a:gd name="T5" fmla="*/ 0 h 4"/>
                <a:gd name="T6" fmla="*/ 6 w 6"/>
                <a:gd name="T7" fmla="*/ 1 h 4"/>
                <a:gd name="T8" fmla="*/ 5 w 6"/>
                <a:gd name="T9" fmla="*/ 3 h 4"/>
                <a:gd name="T10" fmla="*/ 0 w 6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4">
                  <a:moveTo>
                    <a:pt x="0" y="2"/>
                  </a:moveTo>
                  <a:cubicBezTo>
                    <a:pt x="1" y="2"/>
                    <a:pt x="3" y="2"/>
                    <a:pt x="3" y="1"/>
                  </a:cubicBezTo>
                  <a:cubicBezTo>
                    <a:pt x="2" y="1"/>
                    <a:pt x="1" y="1"/>
                    <a:pt x="1" y="0"/>
                  </a:cubicBezTo>
                  <a:cubicBezTo>
                    <a:pt x="3" y="1"/>
                    <a:pt x="6" y="0"/>
                    <a:pt x="6" y="1"/>
                  </a:cubicBezTo>
                  <a:cubicBezTo>
                    <a:pt x="5" y="1"/>
                    <a:pt x="5" y="2"/>
                    <a:pt x="5" y="3"/>
                  </a:cubicBezTo>
                  <a:cubicBezTo>
                    <a:pt x="3" y="3"/>
                    <a:pt x="1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00"/>
                </a:solidFill>
                <a:latin typeface="+mn-lt"/>
                <a:ea typeface="+mn-ea"/>
              </a:endParaRPr>
            </a:p>
          </p:txBody>
        </p:sp>
        <p:sp>
          <p:nvSpPr>
            <p:cNvPr id="40" name="Freeform 61"/>
            <p:cNvSpPr>
              <a:spLocks/>
            </p:cNvSpPr>
            <p:nvPr/>
          </p:nvSpPr>
          <p:spPr bwMode="auto">
            <a:xfrm>
              <a:off x="8043034" y="4305300"/>
              <a:ext cx="99952" cy="19050"/>
            </a:xfrm>
            <a:custGeom>
              <a:avLst/>
              <a:gdLst>
                <a:gd name="T0" fmla="*/ 16 w 18"/>
                <a:gd name="T1" fmla="*/ 5 h 6"/>
                <a:gd name="T2" fmla="*/ 9 w 18"/>
                <a:gd name="T3" fmla="*/ 3 h 6"/>
                <a:gd name="T4" fmla="*/ 16 w 18"/>
                <a:gd name="T5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" h="6">
                  <a:moveTo>
                    <a:pt x="16" y="5"/>
                  </a:moveTo>
                  <a:cubicBezTo>
                    <a:pt x="12" y="6"/>
                    <a:pt x="13" y="3"/>
                    <a:pt x="9" y="3"/>
                  </a:cubicBezTo>
                  <a:cubicBezTo>
                    <a:pt x="0" y="3"/>
                    <a:pt x="18" y="0"/>
                    <a:pt x="16" y="5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00"/>
                </a:solidFill>
                <a:latin typeface="+mn-lt"/>
                <a:ea typeface="+mn-ea"/>
              </a:endParaRPr>
            </a:p>
          </p:txBody>
        </p:sp>
        <p:sp>
          <p:nvSpPr>
            <p:cNvPr id="47" name="Freeform 68"/>
            <p:cNvSpPr>
              <a:spLocks/>
            </p:cNvSpPr>
            <p:nvPr/>
          </p:nvSpPr>
          <p:spPr bwMode="auto">
            <a:xfrm>
              <a:off x="7429438" y="4286250"/>
              <a:ext cx="136047" cy="22225"/>
            </a:xfrm>
            <a:custGeom>
              <a:avLst/>
              <a:gdLst>
                <a:gd name="T0" fmla="*/ 0 w 24"/>
                <a:gd name="T1" fmla="*/ 4 h 7"/>
                <a:gd name="T2" fmla="*/ 23 w 24"/>
                <a:gd name="T3" fmla="*/ 4 h 7"/>
                <a:gd name="T4" fmla="*/ 0 w 24"/>
                <a:gd name="T5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" h="7">
                  <a:moveTo>
                    <a:pt x="0" y="4"/>
                  </a:moveTo>
                  <a:cubicBezTo>
                    <a:pt x="6" y="4"/>
                    <a:pt x="24" y="0"/>
                    <a:pt x="23" y="4"/>
                  </a:cubicBezTo>
                  <a:cubicBezTo>
                    <a:pt x="18" y="4"/>
                    <a:pt x="6" y="7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00"/>
                </a:solidFill>
                <a:latin typeface="+mn-lt"/>
                <a:ea typeface="+mn-ea"/>
              </a:endParaRPr>
            </a:p>
          </p:txBody>
        </p:sp>
        <p:sp>
          <p:nvSpPr>
            <p:cNvPr id="52" name="Freeform 73"/>
            <p:cNvSpPr>
              <a:spLocks/>
            </p:cNvSpPr>
            <p:nvPr/>
          </p:nvSpPr>
          <p:spPr bwMode="auto">
            <a:xfrm>
              <a:off x="7179558" y="4341813"/>
              <a:ext cx="61082" cy="15875"/>
            </a:xfrm>
            <a:custGeom>
              <a:avLst/>
              <a:gdLst>
                <a:gd name="T0" fmla="*/ 11 w 11"/>
                <a:gd name="T1" fmla="*/ 2 h 5"/>
                <a:gd name="T2" fmla="*/ 7 w 11"/>
                <a:gd name="T3" fmla="*/ 5 h 5"/>
                <a:gd name="T4" fmla="*/ 0 w 11"/>
                <a:gd name="T5" fmla="*/ 2 h 5"/>
                <a:gd name="T6" fmla="*/ 11 w 11"/>
                <a:gd name="T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5">
                  <a:moveTo>
                    <a:pt x="11" y="2"/>
                  </a:moveTo>
                  <a:cubicBezTo>
                    <a:pt x="6" y="1"/>
                    <a:pt x="10" y="5"/>
                    <a:pt x="7" y="5"/>
                  </a:cubicBezTo>
                  <a:cubicBezTo>
                    <a:pt x="5" y="4"/>
                    <a:pt x="0" y="5"/>
                    <a:pt x="0" y="2"/>
                  </a:cubicBezTo>
                  <a:cubicBezTo>
                    <a:pt x="3" y="2"/>
                    <a:pt x="9" y="0"/>
                    <a:pt x="11" y="2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00"/>
                </a:solidFill>
                <a:latin typeface="+mn-lt"/>
                <a:ea typeface="+mn-ea"/>
              </a:endParaRPr>
            </a:p>
          </p:txBody>
        </p:sp>
        <p:sp>
          <p:nvSpPr>
            <p:cNvPr id="53" name="Freeform 74"/>
            <p:cNvSpPr>
              <a:spLocks/>
            </p:cNvSpPr>
            <p:nvPr/>
          </p:nvSpPr>
          <p:spPr bwMode="auto">
            <a:xfrm>
              <a:off x="6951889" y="4324350"/>
              <a:ext cx="124941" cy="14288"/>
            </a:xfrm>
            <a:custGeom>
              <a:avLst/>
              <a:gdLst>
                <a:gd name="T0" fmla="*/ 22 w 22"/>
                <a:gd name="T1" fmla="*/ 2 h 4"/>
                <a:gd name="T2" fmla="*/ 0 w 22"/>
                <a:gd name="T3" fmla="*/ 2 h 4"/>
                <a:gd name="T4" fmla="*/ 22 w 22"/>
                <a:gd name="T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4">
                  <a:moveTo>
                    <a:pt x="22" y="2"/>
                  </a:moveTo>
                  <a:cubicBezTo>
                    <a:pt x="16" y="2"/>
                    <a:pt x="1" y="4"/>
                    <a:pt x="0" y="2"/>
                  </a:cubicBezTo>
                  <a:cubicBezTo>
                    <a:pt x="6" y="2"/>
                    <a:pt x="22" y="0"/>
                    <a:pt x="22" y="2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00"/>
                </a:solidFill>
                <a:latin typeface="+mn-lt"/>
                <a:ea typeface="+mn-ea"/>
              </a:endParaRPr>
            </a:p>
          </p:txBody>
        </p:sp>
        <p:sp>
          <p:nvSpPr>
            <p:cNvPr id="55" name="Freeform 76"/>
            <p:cNvSpPr>
              <a:spLocks/>
            </p:cNvSpPr>
            <p:nvPr/>
          </p:nvSpPr>
          <p:spPr bwMode="auto">
            <a:xfrm>
              <a:off x="6907466" y="4308475"/>
              <a:ext cx="102730" cy="9525"/>
            </a:xfrm>
            <a:custGeom>
              <a:avLst/>
              <a:gdLst>
                <a:gd name="T0" fmla="*/ 0 w 18"/>
                <a:gd name="T1" fmla="*/ 2 h 3"/>
                <a:gd name="T2" fmla="*/ 18 w 18"/>
                <a:gd name="T3" fmla="*/ 2 h 3"/>
                <a:gd name="T4" fmla="*/ 0 w 18"/>
                <a:gd name="T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" h="3">
                  <a:moveTo>
                    <a:pt x="0" y="2"/>
                  </a:moveTo>
                  <a:cubicBezTo>
                    <a:pt x="3" y="1"/>
                    <a:pt x="15" y="0"/>
                    <a:pt x="18" y="2"/>
                  </a:cubicBezTo>
                  <a:cubicBezTo>
                    <a:pt x="11" y="3"/>
                    <a:pt x="4" y="3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00"/>
                </a:solidFill>
                <a:latin typeface="+mn-lt"/>
                <a:ea typeface="+mn-ea"/>
              </a:endParaRPr>
            </a:p>
          </p:txBody>
        </p:sp>
        <p:sp>
          <p:nvSpPr>
            <p:cNvPr id="58" name="Freeform 79"/>
            <p:cNvSpPr>
              <a:spLocks/>
            </p:cNvSpPr>
            <p:nvPr/>
          </p:nvSpPr>
          <p:spPr bwMode="auto">
            <a:xfrm>
              <a:off x="6771420" y="4314825"/>
              <a:ext cx="72188" cy="9525"/>
            </a:xfrm>
            <a:custGeom>
              <a:avLst/>
              <a:gdLst>
                <a:gd name="T0" fmla="*/ 11 w 13"/>
                <a:gd name="T1" fmla="*/ 0 h 3"/>
                <a:gd name="T2" fmla="*/ 13 w 13"/>
                <a:gd name="T3" fmla="*/ 2 h 3"/>
                <a:gd name="T4" fmla="*/ 11 w 13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" h="3">
                  <a:moveTo>
                    <a:pt x="11" y="0"/>
                  </a:moveTo>
                  <a:cubicBezTo>
                    <a:pt x="11" y="1"/>
                    <a:pt x="13" y="1"/>
                    <a:pt x="13" y="2"/>
                  </a:cubicBezTo>
                  <a:cubicBezTo>
                    <a:pt x="1" y="3"/>
                    <a:pt x="0" y="2"/>
                    <a:pt x="11" y="0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00"/>
                </a:solidFill>
                <a:latin typeface="+mn-lt"/>
                <a:ea typeface="+mn-ea"/>
              </a:endParaRPr>
            </a:p>
          </p:txBody>
        </p:sp>
        <p:sp>
          <p:nvSpPr>
            <p:cNvPr id="59" name="Freeform 80"/>
            <p:cNvSpPr>
              <a:spLocks/>
            </p:cNvSpPr>
            <p:nvPr/>
          </p:nvSpPr>
          <p:spPr bwMode="auto">
            <a:xfrm>
              <a:off x="6629821" y="4330700"/>
              <a:ext cx="124941" cy="14288"/>
            </a:xfrm>
            <a:custGeom>
              <a:avLst/>
              <a:gdLst>
                <a:gd name="T0" fmla="*/ 0 w 22"/>
                <a:gd name="T1" fmla="*/ 2 h 4"/>
                <a:gd name="T2" fmla="*/ 22 w 22"/>
                <a:gd name="T3" fmla="*/ 2 h 4"/>
                <a:gd name="T4" fmla="*/ 0 w 22"/>
                <a:gd name="T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4">
                  <a:moveTo>
                    <a:pt x="0" y="2"/>
                  </a:moveTo>
                  <a:cubicBezTo>
                    <a:pt x="2" y="0"/>
                    <a:pt x="20" y="2"/>
                    <a:pt x="22" y="2"/>
                  </a:cubicBezTo>
                  <a:cubicBezTo>
                    <a:pt x="15" y="2"/>
                    <a:pt x="5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00"/>
                </a:solidFill>
                <a:latin typeface="+mn-lt"/>
                <a:ea typeface="+mn-ea"/>
              </a:endParaRPr>
            </a:p>
          </p:txBody>
        </p:sp>
        <p:sp>
          <p:nvSpPr>
            <p:cNvPr id="60" name="Freeform 81"/>
            <p:cNvSpPr>
              <a:spLocks/>
            </p:cNvSpPr>
            <p:nvPr/>
          </p:nvSpPr>
          <p:spPr bwMode="auto">
            <a:xfrm>
              <a:off x="6646479" y="4318000"/>
              <a:ext cx="97177" cy="9525"/>
            </a:xfrm>
            <a:custGeom>
              <a:avLst/>
              <a:gdLst>
                <a:gd name="T0" fmla="*/ 2 w 17"/>
                <a:gd name="T1" fmla="*/ 1 h 3"/>
                <a:gd name="T2" fmla="*/ 15 w 17"/>
                <a:gd name="T3" fmla="*/ 2 h 3"/>
                <a:gd name="T4" fmla="*/ 2 w 17"/>
                <a:gd name="T5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7" h="3">
                  <a:moveTo>
                    <a:pt x="2" y="1"/>
                  </a:moveTo>
                  <a:cubicBezTo>
                    <a:pt x="6" y="2"/>
                    <a:pt x="17" y="0"/>
                    <a:pt x="15" y="2"/>
                  </a:cubicBezTo>
                  <a:cubicBezTo>
                    <a:pt x="12" y="1"/>
                    <a:pt x="0" y="3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00"/>
                </a:solidFill>
                <a:latin typeface="+mn-lt"/>
                <a:ea typeface="+mn-ea"/>
              </a:endParaRPr>
            </a:p>
          </p:txBody>
        </p:sp>
        <p:sp>
          <p:nvSpPr>
            <p:cNvPr id="62" name="Freeform 83"/>
            <p:cNvSpPr>
              <a:spLocks/>
            </p:cNvSpPr>
            <p:nvPr/>
          </p:nvSpPr>
          <p:spPr bwMode="auto">
            <a:xfrm>
              <a:off x="6452128" y="4318000"/>
              <a:ext cx="147153" cy="17463"/>
            </a:xfrm>
            <a:custGeom>
              <a:avLst/>
              <a:gdLst>
                <a:gd name="T0" fmla="*/ 0 w 26"/>
                <a:gd name="T1" fmla="*/ 3 h 5"/>
                <a:gd name="T2" fmla="*/ 26 w 26"/>
                <a:gd name="T3" fmla="*/ 3 h 5"/>
                <a:gd name="T4" fmla="*/ 0 w 26"/>
                <a:gd name="T5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6" h="5">
                  <a:moveTo>
                    <a:pt x="0" y="3"/>
                  </a:moveTo>
                  <a:cubicBezTo>
                    <a:pt x="10" y="2"/>
                    <a:pt x="17" y="0"/>
                    <a:pt x="26" y="3"/>
                  </a:cubicBezTo>
                  <a:cubicBezTo>
                    <a:pt x="20" y="3"/>
                    <a:pt x="7" y="5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00"/>
                </a:solidFill>
                <a:latin typeface="+mn-lt"/>
                <a:ea typeface="+mn-ea"/>
              </a:endParaRPr>
            </a:p>
          </p:txBody>
        </p:sp>
        <p:sp>
          <p:nvSpPr>
            <p:cNvPr id="64" name="Freeform 85"/>
            <p:cNvSpPr>
              <a:spLocks/>
            </p:cNvSpPr>
            <p:nvPr/>
          </p:nvSpPr>
          <p:spPr bwMode="auto">
            <a:xfrm>
              <a:off x="6402152" y="4200525"/>
              <a:ext cx="80518" cy="12700"/>
            </a:xfrm>
            <a:custGeom>
              <a:avLst/>
              <a:gdLst>
                <a:gd name="T0" fmla="*/ 13 w 14"/>
                <a:gd name="T1" fmla="*/ 3 h 4"/>
                <a:gd name="T2" fmla="*/ 1 w 14"/>
                <a:gd name="T3" fmla="*/ 4 h 4"/>
                <a:gd name="T4" fmla="*/ 13 w 14"/>
                <a:gd name="T5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" h="4">
                  <a:moveTo>
                    <a:pt x="13" y="3"/>
                  </a:moveTo>
                  <a:cubicBezTo>
                    <a:pt x="8" y="4"/>
                    <a:pt x="5" y="2"/>
                    <a:pt x="1" y="4"/>
                  </a:cubicBezTo>
                  <a:cubicBezTo>
                    <a:pt x="0" y="1"/>
                    <a:pt x="14" y="0"/>
                    <a:pt x="13" y="3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00"/>
                </a:solidFill>
                <a:latin typeface="+mn-lt"/>
                <a:ea typeface="+mn-ea"/>
              </a:endParaRPr>
            </a:p>
          </p:txBody>
        </p:sp>
        <p:sp>
          <p:nvSpPr>
            <p:cNvPr id="66" name="Freeform 87"/>
            <p:cNvSpPr>
              <a:spLocks/>
            </p:cNvSpPr>
            <p:nvPr/>
          </p:nvSpPr>
          <p:spPr bwMode="auto">
            <a:xfrm>
              <a:off x="6304977" y="4252913"/>
              <a:ext cx="97177" cy="12700"/>
            </a:xfrm>
            <a:custGeom>
              <a:avLst/>
              <a:gdLst>
                <a:gd name="T0" fmla="*/ 15 w 17"/>
                <a:gd name="T1" fmla="*/ 2 h 4"/>
                <a:gd name="T2" fmla="*/ 3 w 17"/>
                <a:gd name="T3" fmla="*/ 2 h 4"/>
                <a:gd name="T4" fmla="*/ 15 w 17"/>
                <a:gd name="T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7" h="4">
                  <a:moveTo>
                    <a:pt x="15" y="2"/>
                  </a:moveTo>
                  <a:cubicBezTo>
                    <a:pt x="12" y="2"/>
                    <a:pt x="0" y="4"/>
                    <a:pt x="3" y="2"/>
                  </a:cubicBezTo>
                  <a:cubicBezTo>
                    <a:pt x="6" y="2"/>
                    <a:pt x="17" y="0"/>
                    <a:pt x="15" y="2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00"/>
                </a:solidFill>
                <a:latin typeface="+mn-lt"/>
                <a:ea typeface="+mn-ea"/>
              </a:endParaRPr>
            </a:p>
          </p:txBody>
        </p:sp>
        <p:sp>
          <p:nvSpPr>
            <p:cNvPr id="67" name="Freeform 88"/>
            <p:cNvSpPr>
              <a:spLocks/>
            </p:cNvSpPr>
            <p:nvPr/>
          </p:nvSpPr>
          <p:spPr bwMode="auto">
            <a:xfrm>
              <a:off x="6266107" y="4321175"/>
              <a:ext cx="113835" cy="23813"/>
            </a:xfrm>
            <a:custGeom>
              <a:avLst/>
              <a:gdLst>
                <a:gd name="T0" fmla="*/ 0 w 20"/>
                <a:gd name="T1" fmla="*/ 3 h 7"/>
                <a:gd name="T2" fmla="*/ 20 w 20"/>
                <a:gd name="T3" fmla="*/ 4 h 7"/>
                <a:gd name="T4" fmla="*/ 0 w 20"/>
                <a:gd name="T5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7">
                  <a:moveTo>
                    <a:pt x="0" y="3"/>
                  </a:moveTo>
                  <a:cubicBezTo>
                    <a:pt x="7" y="3"/>
                    <a:pt x="17" y="0"/>
                    <a:pt x="20" y="4"/>
                  </a:cubicBezTo>
                  <a:cubicBezTo>
                    <a:pt x="15" y="2"/>
                    <a:pt x="4" y="7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00"/>
                </a:solidFill>
                <a:latin typeface="+mn-lt"/>
                <a:ea typeface="+mn-ea"/>
              </a:endParaRPr>
            </a:p>
          </p:txBody>
        </p:sp>
        <p:sp>
          <p:nvSpPr>
            <p:cNvPr id="71" name="Freeform 92"/>
            <p:cNvSpPr>
              <a:spLocks/>
            </p:cNvSpPr>
            <p:nvPr/>
          </p:nvSpPr>
          <p:spPr bwMode="auto">
            <a:xfrm>
              <a:off x="6157824" y="4327525"/>
              <a:ext cx="102730" cy="14288"/>
            </a:xfrm>
            <a:custGeom>
              <a:avLst/>
              <a:gdLst>
                <a:gd name="T0" fmla="*/ 0 w 18"/>
                <a:gd name="T1" fmla="*/ 3 h 4"/>
                <a:gd name="T2" fmla="*/ 18 w 18"/>
                <a:gd name="T3" fmla="*/ 2 h 4"/>
                <a:gd name="T4" fmla="*/ 0 w 18"/>
                <a:gd name="T5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" h="4">
                  <a:moveTo>
                    <a:pt x="0" y="3"/>
                  </a:moveTo>
                  <a:cubicBezTo>
                    <a:pt x="1" y="0"/>
                    <a:pt x="15" y="1"/>
                    <a:pt x="18" y="2"/>
                  </a:cubicBezTo>
                  <a:cubicBezTo>
                    <a:pt x="12" y="4"/>
                    <a:pt x="8" y="2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00"/>
                </a:solidFill>
                <a:latin typeface="+mn-lt"/>
                <a:ea typeface="+mn-ea"/>
              </a:endParaRPr>
            </a:p>
          </p:txBody>
        </p:sp>
        <p:sp>
          <p:nvSpPr>
            <p:cNvPr id="72" name="Freeform 93"/>
            <p:cNvSpPr>
              <a:spLocks/>
            </p:cNvSpPr>
            <p:nvPr/>
          </p:nvSpPr>
          <p:spPr bwMode="auto">
            <a:xfrm>
              <a:off x="6113401" y="4348163"/>
              <a:ext cx="88846" cy="9525"/>
            </a:xfrm>
            <a:custGeom>
              <a:avLst/>
              <a:gdLst>
                <a:gd name="T0" fmla="*/ 3 w 16"/>
                <a:gd name="T1" fmla="*/ 1 h 3"/>
                <a:gd name="T2" fmla="*/ 12 w 16"/>
                <a:gd name="T3" fmla="*/ 2 h 3"/>
                <a:gd name="T4" fmla="*/ 3 w 16"/>
                <a:gd name="T5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3">
                  <a:moveTo>
                    <a:pt x="3" y="1"/>
                  </a:moveTo>
                  <a:cubicBezTo>
                    <a:pt x="6" y="2"/>
                    <a:pt x="16" y="0"/>
                    <a:pt x="12" y="2"/>
                  </a:cubicBezTo>
                  <a:cubicBezTo>
                    <a:pt x="10" y="2"/>
                    <a:pt x="0" y="3"/>
                    <a:pt x="3" y="1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00"/>
                </a:solidFill>
                <a:latin typeface="+mn-lt"/>
                <a:ea typeface="+mn-ea"/>
              </a:endParaRPr>
            </a:p>
          </p:txBody>
        </p:sp>
        <p:sp>
          <p:nvSpPr>
            <p:cNvPr id="73" name="Freeform 94"/>
            <p:cNvSpPr>
              <a:spLocks/>
            </p:cNvSpPr>
            <p:nvPr/>
          </p:nvSpPr>
          <p:spPr bwMode="auto">
            <a:xfrm>
              <a:off x="5308230" y="4206875"/>
              <a:ext cx="844041" cy="25400"/>
            </a:xfrm>
            <a:custGeom>
              <a:avLst/>
              <a:gdLst>
                <a:gd name="T0" fmla="*/ 0 w 149"/>
                <a:gd name="T1" fmla="*/ 5 h 8"/>
                <a:gd name="T2" fmla="*/ 149 w 149"/>
                <a:gd name="T3" fmla="*/ 3 h 8"/>
                <a:gd name="T4" fmla="*/ 74 w 149"/>
                <a:gd name="T5" fmla="*/ 6 h 8"/>
                <a:gd name="T6" fmla="*/ 0 w 149"/>
                <a:gd name="T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9" h="8">
                  <a:moveTo>
                    <a:pt x="0" y="5"/>
                  </a:moveTo>
                  <a:cubicBezTo>
                    <a:pt x="45" y="6"/>
                    <a:pt x="109" y="0"/>
                    <a:pt x="149" y="3"/>
                  </a:cubicBezTo>
                  <a:cubicBezTo>
                    <a:pt x="126" y="5"/>
                    <a:pt x="100" y="6"/>
                    <a:pt x="74" y="6"/>
                  </a:cubicBezTo>
                  <a:cubicBezTo>
                    <a:pt x="51" y="7"/>
                    <a:pt x="26" y="8"/>
                    <a:pt x="0" y="5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00"/>
                </a:solidFill>
                <a:latin typeface="+mn-lt"/>
                <a:ea typeface="+mn-ea"/>
              </a:endParaRPr>
            </a:p>
          </p:txBody>
        </p:sp>
        <p:sp>
          <p:nvSpPr>
            <p:cNvPr id="74" name="Freeform 95"/>
            <p:cNvSpPr>
              <a:spLocks/>
            </p:cNvSpPr>
            <p:nvPr/>
          </p:nvSpPr>
          <p:spPr bwMode="auto">
            <a:xfrm>
              <a:off x="5941261" y="4351338"/>
              <a:ext cx="172140" cy="15875"/>
            </a:xfrm>
            <a:custGeom>
              <a:avLst/>
              <a:gdLst>
                <a:gd name="T0" fmla="*/ 0 w 30"/>
                <a:gd name="T1" fmla="*/ 1 h 5"/>
                <a:gd name="T2" fmla="*/ 30 w 30"/>
                <a:gd name="T3" fmla="*/ 2 h 5"/>
                <a:gd name="T4" fmla="*/ 0 w 30"/>
                <a:gd name="T5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" h="5">
                  <a:moveTo>
                    <a:pt x="0" y="1"/>
                  </a:moveTo>
                  <a:cubicBezTo>
                    <a:pt x="10" y="1"/>
                    <a:pt x="23" y="0"/>
                    <a:pt x="30" y="2"/>
                  </a:cubicBezTo>
                  <a:cubicBezTo>
                    <a:pt x="20" y="1"/>
                    <a:pt x="3" y="5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00"/>
                </a:solidFill>
                <a:latin typeface="+mn-lt"/>
                <a:ea typeface="+mn-ea"/>
              </a:endParaRPr>
            </a:p>
          </p:txBody>
        </p:sp>
        <p:sp>
          <p:nvSpPr>
            <p:cNvPr id="75" name="Freeform 96"/>
            <p:cNvSpPr>
              <a:spLocks/>
            </p:cNvSpPr>
            <p:nvPr/>
          </p:nvSpPr>
          <p:spPr bwMode="auto">
            <a:xfrm>
              <a:off x="5624746" y="4338638"/>
              <a:ext cx="169364" cy="9525"/>
            </a:xfrm>
            <a:custGeom>
              <a:avLst/>
              <a:gdLst>
                <a:gd name="T0" fmla="*/ 0 w 30"/>
                <a:gd name="T1" fmla="*/ 2 h 3"/>
                <a:gd name="T2" fmla="*/ 30 w 30"/>
                <a:gd name="T3" fmla="*/ 1 h 3"/>
                <a:gd name="T4" fmla="*/ 0 w 30"/>
                <a:gd name="T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" h="3">
                  <a:moveTo>
                    <a:pt x="0" y="2"/>
                  </a:moveTo>
                  <a:cubicBezTo>
                    <a:pt x="12" y="0"/>
                    <a:pt x="18" y="0"/>
                    <a:pt x="30" y="1"/>
                  </a:cubicBezTo>
                  <a:cubicBezTo>
                    <a:pt x="21" y="3"/>
                    <a:pt x="14" y="3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00"/>
                </a:solidFill>
                <a:latin typeface="+mn-lt"/>
                <a:ea typeface="+mn-ea"/>
              </a:endParaRPr>
            </a:p>
          </p:txBody>
        </p:sp>
        <p:sp>
          <p:nvSpPr>
            <p:cNvPr id="79" name="Freeform 100"/>
            <p:cNvSpPr>
              <a:spLocks/>
            </p:cNvSpPr>
            <p:nvPr/>
          </p:nvSpPr>
          <p:spPr bwMode="auto">
            <a:xfrm>
              <a:off x="5438724" y="4341813"/>
              <a:ext cx="116611" cy="12700"/>
            </a:xfrm>
            <a:custGeom>
              <a:avLst/>
              <a:gdLst>
                <a:gd name="T0" fmla="*/ 0 w 21"/>
                <a:gd name="T1" fmla="*/ 2 h 4"/>
                <a:gd name="T2" fmla="*/ 21 w 21"/>
                <a:gd name="T3" fmla="*/ 1 h 4"/>
                <a:gd name="T4" fmla="*/ 0 w 21"/>
                <a:gd name="T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" h="4">
                  <a:moveTo>
                    <a:pt x="0" y="2"/>
                  </a:moveTo>
                  <a:cubicBezTo>
                    <a:pt x="6" y="1"/>
                    <a:pt x="14" y="0"/>
                    <a:pt x="21" y="1"/>
                  </a:cubicBezTo>
                  <a:cubicBezTo>
                    <a:pt x="15" y="3"/>
                    <a:pt x="7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00"/>
                </a:solidFill>
                <a:latin typeface="+mn-lt"/>
                <a:ea typeface="+mn-ea"/>
              </a:endParaRPr>
            </a:p>
          </p:txBody>
        </p:sp>
        <p:sp>
          <p:nvSpPr>
            <p:cNvPr id="80" name="Freeform 101"/>
            <p:cNvSpPr>
              <a:spLocks/>
            </p:cNvSpPr>
            <p:nvPr/>
          </p:nvSpPr>
          <p:spPr bwMode="auto">
            <a:xfrm>
              <a:off x="5466489" y="4179888"/>
              <a:ext cx="83293" cy="14288"/>
            </a:xfrm>
            <a:custGeom>
              <a:avLst/>
              <a:gdLst>
                <a:gd name="T0" fmla="*/ 12 w 15"/>
                <a:gd name="T1" fmla="*/ 2 h 4"/>
                <a:gd name="T2" fmla="*/ 2 w 15"/>
                <a:gd name="T3" fmla="*/ 4 h 4"/>
                <a:gd name="T4" fmla="*/ 12 w 15"/>
                <a:gd name="T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" h="4">
                  <a:moveTo>
                    <a:pt x="12" y="2"/>
                  </a:moveTo>
                  <a:cubicBezTo>
                    <a:pt x="8" y="3"/>
                    <a:pt x="4" y="2"/>
                    <a:pt x="2" y="4"/>
                  </a:cubicBezTo>
                  <a:cubicBezTo>
                    <a:pt x="0" y="0"/>
                    <a:pt x="15" y="1"/>
                    <a:pt x="12" y="2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00"/>
                </a:solidFill>
                <a:latin typeface="+mn-lt"/>
                <a:ea typeface="+mn-ea"/>
              </a:endParaRPr>
            </a:p>
          </p:txBody>
        </p:sp>
        <p:sp>
          <p:nvSpPr>
            <p:cNvPr id="81" name="Freeform 102"/>
            <p:cNvSpPr>
              <a:spLocks/>
            </p:cNvSpPr>
            <p:nvPr/>
          </p:nvSpPr>
          <p:spPr bwMode="auto">
            <a:xfrm>
              <a:off x="5283243" y="4338638"/>
              <a:ext cx="149928" cy="15875"/>
            </a:xfrm>
            <a:custGeom>
              <a:avLst/>
              <a:gdLst>
                <a:gd name="T0" fmla="*/ 26 w 26"/>
                <a:gd name="T1" fmla="*/ 4 h 5"/>
                <a:gd name="T2" fmla="*/ 0 w 26"/>
                <a:gd name="T3" fmla="*/ 3 h 5"/>
                <a:gd name="T4" fmla="*/ 26 w 26"/>
                <a:gd name="T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6" h="5">
                  <a:moveTo>
                    <a:pt x="26" y="4"/>
                  </a:moveTo>
                  <a:cubicBezTo>
                    <a:pt x="16" y="5"/>
                    <a:pt x="10" y="4"/>
                    <a:pt x="0" y="3"/>
                  </a:cubicBezTo>
                  <a:cubicBezTo>
                    <a:pt x="8" y="2"/>
                    <a:pt x="24" y="0"/>
                    <a:pt x="26" y="4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00"/>
                </a:solidFill>
                <a:latin typeface="+mn-lt"/>
                <a:ea typeface="+mn-ea"/>
              </a:endParaRPr>
            </a:p>
          </p:txBody>
        </p:sp>
        <p:sp>
          <p:nvSpPr>
            <p:cNvPr id="82" name="Freeform 103"/>
            <p:cNvSpPr>
              <a:spLocks/>
            </p:cNvSpPr>
            <p:nvPr/>
          </p:nvSpPr>
          <p:spPr bwMode="auto">
            <a:xfrm>
              <a:off x="5261032" y="4360863"/>
              <a:ext cx="141600" cy="9525"/>
            </a:xfrm>
            <a:custGeom>
              <a:avLst/>
              <a:gdLst>
                <a:gd name="T0" fmla="*/ 8 w 25"/>
                <a:gd name="T1" fmla="*/ 0 h 3"/>
                <a:gd name="T2" fmla="*/ 14 w 25"/>
                <a:gd name="T3" fmla="*/ 2 h 3"/>
                <a:gd name="T4" fmla="*/ 0 w 25"/>
                <a:gd name="T5" fmla="*/ 1 h 3"/>
                <a:gd name="T6" fmla="*/ 8 w 25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3">
                  <a:moveTo>
                    <a:pt x="8" y="0"/>
                  </a:moveTo>
                  <a:cubicBezTo>
                    <a:pt x="11" y="0"/>
                    <a:pt x="25" y="1"/>
                    <a:pt x="14" y="2"/>
                  </a:cubicBezTo>
                  <a:cubicBezTo>
                    <a:pt x="11" y="2"/>
                    <a:pt x="5" y="3"/>
                    <a:pt x="0" y="1"/>
                  </a:cubicBezTo>
                  <a:cubicBezTo>
                    <a:pt x="3" y="1"/>
                    <a:pt x="5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00"/>
                </a:solidFill>
                <a:latin typeface="+mn-lt"/>
                <a:ea typeface="+mn-ea"/>
              </a:endParaRPr>
            </a:p>
          </p:txBody>
        </p:sp>
        <p:sp>
          <p:nvSpPr>
            <p:cNvPr id="84" name="Freeform 105"/>
            <p:cNvSpPr>
              <a:spLocks/>
            </p:cNvSpPr>
            <p:nvPr/>
          </p:nvSpPr>
          <p:spPr bwMode="auto">
            <a:xfrm>
              <a:off x="5199950" y="4219575"/>
              <a:ext cx="88846" cy="17463"/>
            </a:xfrm>
            <a:custGeom>
              <a:avLst/>
              <a:gdLst>
                <a:gd name="T0" fmla="*/ 0 w 16"/>
                <a:gd name="T1" fmla="*/ 3 h 5"/>
                <a:gd name="T2" fmla="*/ 16 w 16"/>
                <a:gd name="T3" fmla="*/ 3 h 5"/>
                <a:gd name="T4" fmla="*/ 0 w 16"/>
                <a:gd name="T5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5">
                  <a:moveTo>
                    <a:pt x="0" y="3"/>
                  </a:moveTo>
                  <a:cubicBezTo>
                    <a:pt x="2" y="2"/>
                    <a:pt x="12" y="0"/>
                    <a:pt x="16" y="3"/>
                  </a:cubicBezTo>
                  <a:cubicBezTo>
                    <a:pt x="11" y="3"/>
                    <a:pt x="3" y="5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00"/>
                </a:solidFill>
                <a:latin typeface="+mn-lt"/>
                <a:ea typeface="+mn-ea"/>
              </a:endParaRPr>
            </a:p>
          </p:txBody>
        </p:sp>
        <p:sp>
          <p:nvSpPr>
            <p:cNvPr id="86" name="Freeform 107"/>
            <p:cNvSpPr>
              <a:spLocks/>
            </p:cNvSpPr>
            <p:nvPr/>
          </p:nvSpPr>
          <p:spPr bwMode="auto">
            <a:xfrm>
              <a:off x="5027810" y="4344988"/>
              <a:ext cx="136047" cy="12700"/>
            </a:xfrm>
            <a:custGeom>
              <a:avLst/>
              <a:gdLst>
                <a:gd name="T0" fmla="*/ 24 w 24"/>
                <a:gd name="T1" fmla="*/ 1 h 4"/>
                <a:gd name="T2" fmla="*/ 0 w 24"/>
                <a:gd name="T3" fmla="*/ 2 h 4"/>
                <a:gd name="T4" fmla="*/ 24 w 24"/>
                <a:gd name="T5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" h="4">
                  <a:moveTo>
                    <a:pt x="24" y="1"/>
                  </a:moveTo>
                  <a:cubicBezTo>
                    <a:pt x="15" y="4"/>
                    <a:pt x="8" y="4"/>
                    <a:pt x="0" y="2"/>
                  </a:cubicBezTo>
                  <a:cubicBezTo>
                    <a:pt x="7" y="2"/>
                    <a:pt x="18" y="0"/>
                    <a:pt x="24" y="1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00"/>
                </a:solidFill>
                <a:latin typeface="+mn-lt"/>
                <a:ea typeface="+mn-ea"/>
              </a:endParaRPr>
            </a:p>
          </p:txBody>
        </p:sp>
        <p:sp>
          <p:nvSpPr>
            <p:cNvPr id="87" name="Freeform 108"/>
            <p:cNvSpPr>
              <a:spLocks/>
            </p:cNvSpPr>
            <p:nvPr/>
          </p:nvSpPr>
          <p:spPr bwMode="auto">
            <a:xfrm>
              <a:off x="4433650" y="4222750"/>
              <a:ext cx="702443" cy="20638"/>
            </a:xfrm>
            <a:custGeom>
              <a:avLst/>
              <a:gdLst>
                <a:gd name="T0" fmla="*/ 0 w 124"/>
                <a:gd name="T1" fmla="*/ 0 h 6"/>
                <a:gd name="T2" fmla="*/ 123 w 124"/>
                <a:gd name="T3" fmla="*/ 1 h 6"/>
                <a:gd name="T4" fmla="*/ 123 w 124"/>
                <a:gd name="T5" fmla="*/ 3 h 6"/>
                <a:gd name="T6" fmla="*/ 22 w 124"/>
                <a:gd name="T7" fmla="*/ 3 h 6"/>
                <a:gd name="T8" fmla="*/ 0 w 124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4" h="6">
                  <a:moveTo>
                    <a:pt x="0" y="0"/>
                  </a:moveTo>
                  <a:cubicBezTo>
                    <a:pt x="43" y="0"/>
                    <a:pt x="80" y="0"/>
                    <a:pt x="123" y="1"/>
                  </a:cubicBezTo>
                  <a:cubicBezTo>
                    <a:pt x="124" y="1"/>
                    <a:pt x="124" y="3"/>
                    <a:pt x="123" y="3"/>
                  </a:cubicBezTo>
                  <a:cubicBezTo>
                    <a:pt x="90" y="3"/>
                    <a:pt x="53" y="3"/>
                    <a:pt x="22" y="3"/>
                  </a:cubicBezTo>
                  <a:cubicBezTo>
                    <a:pt x="15" y="3"/>
                    <a:pt x="5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00"/>
                </a:solidFill>
                <a:latin typeface="+mn-lt"/>
                <a:ea typeface="+mn-ea"/>
              </a:endParaRPr>
            </a:p>
          </p:txBody>
        </p:sp>
        <p:sp>
          <p:nvSpPr>
            <p:cNvPr id="88" name="Freeform 109"/>
            <p:cNvSpPr>
              <a:spLocks/>
            </p:cNvSpPr>
            <p:nvPr/>
          </p:nvSpPr>
          <p:spPr bwMode="auto">
            <a:xfrm>
              <a:off x="4955622" y="4305300"/>
              <a:ext cx="49976" cy="9525"/>
            </a:xfrm>
            <a:custGeom>
              <a:avLst/>
              <a:gdLst>
                <a:gd name="T0" fmla="*/ 0 w 9"/>
                <a:gd name="T1" fmla="*/ 1 h 3"/>
                <a:gd name="T2" fmla="*/ 9 w 9"/>
                <a:gd name="T3" fmla="*/ 2 h 3"/>
                <a:gd name="T4" fmla="*/ 0 w 9"/>
                <a:gd name="T5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3">
                  <a:moveTo>
                    <a:pt x="0" y="1"/>
                  </a:moveTo>
                  <a:cubicBezTo>
                    <a:pt x="4" y="1"/>
                    <a:pt x="8" y="0"/>
                    <a:pt x="9" y="2"/>
                  </a:cubicBezTo>
                  <a:cubicBezTo>
                    <a:pt x="5" y="2"/>
                    <a:pt x="1" y="3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00"/>
                </a:solidFill>
                <a:latin typeface="+mn-lt"/>
                <a:ea typeface="+mn-ea"/>
              </a:endParaRPr>
            </a:p>
          </p:txBody>
        </p:sp>
        <p:sp>
          <p:nvSpPr>
            <p:cNvPr id="89" name="Freeform 110"/>
            <p:cNvSpPr>
              <a:spLocks/>
            </p:cNvSpPr>
            <p:nvPr/>
          </p:nvSpPr>
          <p:spPr bwMode="auto">
            <a:xfrm>
              <a:off x="4902869" y="4256088"/>
              <a:ext cx="58306" cy="15875"/>
            </a:xfrm>
            <a:custGeom>
              <a:avLst/>
              <a:gdLst>
                <a:gd name="T0" fmla="*/ 0 w 10"/>
                <a:gd name="T1" fmla="*/ 2 h 5"/>
                <a:gd name="T2" fmla="*/ 9 w 10"/>
                <a:gd name="T3" fmla="*/ 3 h 5"/>
                <a:gd name="T4" fmla="*/ 0 w 10"/>
                <a:gd name="T5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5">
                  <a:moveTo>
                    <a:pt x="0" y="2"/>
                  </a:moveTo>
                  <a:cubicBezTo>
                    <a:pt x="3" y="2"/>
                    <a:pt x="10" y="0"/>
                    <a:pt x="9" y="3"/>
                  </a:cubicBezTo>
                  <a:cubicBezTo>
                    <a:pt x="4" y="2"/>
                    <a:pt x="2" y="5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00"/>
                </a:solidFill>
                <a:latin typeface="+mn-lt"/>
                <a:ea typeface="+mn-ea"/>
              </a:endParaRPr>
            </a:p>
          </p:txBody>
        </p:sp>
        <p:sp>
          <p:nvSpPr>
            <p:cNvPr id="90" name="Freeform 111"/>
            <p:cNvSpPr>
              <a:spLocks/>
            </p:cNvSpPr>
            <p:nvPr/>
          </p:nvSpPr>
          <p:spPr bwMode="auto">
            <a:xfrm>
              <a:off x="4814022" y="4489450"/>
              <a:ext cx="66635" cy="15875"/>
            </a:xfrm>
            <a:custGeom>
              <a:avLst/>
              <a:gdLst>
                <a:gd name="T0" fmla="*/ 0 w 12"/>
                <a:gd name="T1" fmla="*/ 1 h 5"/>
                <a:gd name="T2" fmla="*/ 12 w 12"/>
                <a:gd name="T3" fmla="*/ 2 h 5"/>
                <a:gd name="T4" fmla="*/ 0 w 12"/>
                <a:gd name="T5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" h="5">
                  <a:moveTo>
                    <a:pt x="0" y="1"/>
                  </a:moveTo>
                  <a:cubicBezTo>
                    <a:pt x="5" y="0"/>
                    <a:pt x="9" y="1"/>
                    <a:pt x="12" y="2"/>
                  </a:cubicBezTo>
                  <a:cubicBezTo>
                    <a:pt x="8" y="1"/>
                    <a:pt x="0" y="5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00"/>
                </a:solidFill>
                <a:latin typeface="+mn-lt"/>
                <a:ea typeface="+mn-ea"/>
              </a:endParaRPr>
            </a:p>
          </p:txBody>
        </p:sp>
        <p:sp>
          <p:nvSpPr>
            <p:cNvPr id="91" name="Freeform 112"/>
            <p:cNvSpPr>
              <a:spLocks/>
            </p:cNvSpPr>
            <p:nvPr/>
          </p:nvSpPr>
          <p:spPr bwMode="auto">
            <a:xfrm>
              <a:off x="4575248" y="4271963"/>
              <a:ext cx="102730" cy="9525"/>
            </a:xfrm>
            <a:custGeom>
              <a:avLst/>
              <a:gdLst>
                <a:gd name="T0" fmla="*/ 18 w 18"/>
                <a:gd name="T1" fmla="*/ 1 h 3"/>
                <a:gd name="T2" fmla="*/ 0 w 18"/>
                <a:gd name="T3" fmla="*/ 0 h 3"/>
                <a:gd name="T4" fmla="*/ 18 w 18"/>
                <a:gd name="T5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" h="3">
                  <a:moveTo>
                    <a:pt x="18" y="1"/>
                  </a:moveTo>
                  <a:cubicBezTo>
                    <a:pt x="11" y="2"/>
                    <a:pt x="4" y="3"/>
                    <a:pt x="0" y="0"/>
                  </a:cubicBezTo>
                  <a:cubicBezTo>
                    <a:pt x="5" y="1"/>
                    <a:pt x="17" y="0"/>
                    <a:pt x="18" y="1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00"/>
                </a:solidFill>
                <a:latin typeface="+mn-lt"/>
                <a:ea typeface="+mn-ea"/>
              </a:endParaRPr>
            </a:p>
          </p:txBody>
        </p:sp>
        <p:sp>
          <p:nvSpPr>
            <p:cNvPr id="92" name="Freeform 113"/>
            <p:cNvSpPr>
              <a:spLocks/>
            </p:cNvSpPr>
            <p:nvPr/>
          </p:nvSpPr>
          <p:spPr bwMode="auto">
            <a:xfrm>
              <a:off x="3939442" y="4471988"/>
              <a:ext cx="44423" cy="14288"/>
            </a:xfrm>
            <a:custGeom>
              <a:avLst/>
              <a:gdLst>
                <a:gd name="T0" fmla="*/ 0 w 8"/>
                <a:gd name="T1" fmla="*/ 1 h 4"/>
                <a:gd name="T2" fmla="*/ 8 w 8"/>
                <a:gd name="T3" fmla="*/ 2 h 4"/>
                <a:gd name="T4" fmla="*/ 0 w 8"/>
                <a:gd name="T5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4">
                  <a:moveTo>
                    <a:pt x="0" y="1"/>
                  </a:moveTo>
                  <a:cubicBezTo>
                    <a:pt x="3" y="2"/>
                    <a:pt x="8" y="0"/>
                    <a:pt x="8" y="2"/>
                  </a:cubicBezTo>
                  <a:cubicBezTo>
                    <a:pt x="5" y="3"/>
                    <a:pt x="2" y="4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00"/>
                </a:solidFill>
                <a:latin typeface="+mn-lt"/>
                <a:ea typeface="+mn-ea"/>
              </a:endParaRPr>
            </a:p>
          </p:txBody>
        </p:sp>
        <p:sp>
          <p:nvSpPr>
            <p:cNvPr id="93" name="Freeform 114"/>
            <p:cNvSpPr>
              <a:spLocks/>
            </p:cNvSpPr>
            <p:nvPr/>
          </p:nvSpPr>
          <p:spPr bwMode="auto">
            <a:xfrm>
              <a:off x="3336951" y="4430713"/>
              <a:ext cx="63859" cy="12700"/>
            </a:xfrm>
            <a:custGeom>
              <a:avLst/>
              <a:gdLst>
                <a:gd name="T0" fmla="*/ 0 w 11"/>
                <a:gd name="T1" fmla="*/ 0 h 4"/>
                <a:gd name="T2" fmla="*/ 11 w 11"/>
                <a:gd name="T3" fmla="*/ 1 h 4"/>
                <a:gd name="T4" fmla="*/ 0 w 11"/>
                <a:gd name="T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4">
                  <a:moveTo>
                    <a:pt x="0" y="0"/>
                  </a:moveTo>
                  <a:cubicBezTo>
                    <a:pt x="4" y="0"/>
                    <a:pt x="8" y="0"/>
                    <a:pt x="11" y="1"/>
                  </a:cubicBezTo>
                  <a:cubicBezTo>
                    <a:pt x="7" y="0"/>
                    <a:pt x="0" y="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00"/>
                </a:solidFill>
                <a:latin typeface="+mn-lt"/>
                <a:ea typeface="+mn-ea"/>
              </a:endParaRPr>
            </a:p>
          </p:txBody>
        </p:sp>
        <p:sp>
          <p:nvSpPr>
            <p:cNvPr id="94" name="Freeform 115"/>
            <p:cNvSpPr>
              <a:spLocks/>
            </p:cNvSpPr>
            <p:nvPr/>
          </p:nvSpPr>
          <p:spPr bwMode="auto">
            <a:xfrm>
              <a:off x="3248105" y="4425950"/>
              <a:ext cx="88846" cy="14288"/>
            </a:xfrm>
            <a:custGeom>
              <a:avLst/>
              <a:gdLst>
                <a:gd name="T0" fmla="*/ 0 w 16"/>
                <a:gd name="T1" fmla="*/ 1 h 4"/>
                <a:gd name="T2" fmla="*/ 14 w 16"/>
                <a:gd name="T3" fmla="*/ 3 h 4"/>
                <a:gd name="T4" fmla="*/ 0 w 16"/>
                <a:gd name="T5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4">
                  <a:moveTo>
                    <a:pt x="0" y="1"/>
                  </a:moveTo>
                  <a:cubicBezTo>
                    <a:pt x="3" y="0"/>
                    <a:pt x="16" y="0"/>
                    <a:pt x="14" y="3"/>
                  </a:cubicBezTo>
                  <a:cubicBezTo>
                    <a:pt x="11" y="1"/>
                    <a:pt x="4" y="4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00"/>
                </a:solidFill>
                <a:latin typeface="+mn-lt"/>
                <a:ea typeface="+mn-ea"/>
              </a:endParaRPr>
            </a:p>
          </p:txBody>
        </p:sp>
        <p:sp>
          <p:nvSpPr>
            <p:cNvPr id="95" name="Freeform 116"/>
            <p:cNvSpPr>
              <a:spLocks/>
            </p:cNvSpPr>
            <p:nvPr/>
          </p:nvSpPr>
          <p:spPr bwMode="auto">
            <a:xfrm>
              <a:off x="2820531" y="4425950"/>
              <a:ext cx="410915" cy="20638"/>
            </a:xfrm>
            <a:custGeom>
              <a:avLst/>
              <a:gdLst>
                <a:gd name="T0" fmla="*/ 0 w 72"/>
                <a:gd name="T1" fmla="*/ 1 h 6"/>
                <a:gd name="T2" fmla="*/ 72 w 72"/>
                <a:gd name="T3" fmla="*/ 2 h 6"/>
                <a:gd name="T4" fmla="*/ 42 w 72"/>
                <a:gd name="T5" fmla="*/ 2 h 6"/>
                <a:gd name="T6" fmla="*/ 0 w 72"/>
                <a:gd name="T7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2" h="6">
                  <a:moveTo>
                    <a:pt x="0" y="1"/>
                  </a:moveTo>
                  <a:cubicBezTo>
                    <a:pt x="24" y="1"/>
                    <a:pt x="50" y="0"/>
                    <a:pt x="72" y="2"/>
                  </a:cubicBezTo>
                  <a:cubicBezTo>
                    <a:pt x="63" y="3"/>
                    <a:pt x="53" y="2"/>
                    <a:pt x="42" y="2"/>
                  </a:cubicBezTo>
                  <a:cubicBezTo>
                    <a:pt x="27" y="2"/>
                    <a:pt x="10" y="6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00"/>
                </a:solidFill>
                <a:latin typeface="+mn-lt"/>
                <a:ea typeface="+mn-ea"/>
              </a:endParaRPr>
            </a:p>
          </p:txBody>
        </p:sp>
        <p:sp>
          <p:nvSpPr>
            <p:cNvPr id="96" name="Freeform 117"/>
            <p:cNvSpPr>
              <a:spLocks/>
            </p:cNvSpPr>
            <p:nvPr/>
          </p:nvSpPr>
          <p:spPr bwMode="auto">
            <a:xfrm>
              <a:off x="2748344" y="4425950"/>
              <a:ext cx="55529" cy="20638"/>
            </a:xfrm>
            <a:custGeom>
              <a:avLst/>
              <a:gdLst>
                <a:gd name="T0" fmla="*/ 10 w 10"/>
                <a:gd name="T1" fmla="*/ 4 h 6"/>
                <a:gd name="T2" fmla="*/ 2 w 10"/>
                <a:gd name="T3" fmla="*/ 3 h 6"/>
                <a:gd name="T4" fmla="*/ 3 w 10"/>
                <a:gd name="T5" fmla="*/ 2 h 6"/>
                <a:gd name="T6" fmla="*/ 0 w 10"/>
                <a:gd name="T7" fmla="*/ 2 h 6"/>
                <a:gd name="T8" fmla="*/ 10 w 10"/>
                <a:gd name="T9" fmla="*/ 2 h 6"/>
                <a:gd name="T10" fmla="*/ 10 w 10"/>
                <a:gd name="T11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6">
                  <a:moveTo>
                    <a:pt x="10" y="4"/>
                  </a:moveTo>
                  <a:cubicBezTo>
                    <a:pt x="8" y="4"/>
                    <a:pt x="3" y="6"/>
                    <a:pt x="2" y="3"/>
                  </a:cubicBezTo>
                  <a:cubicBezTo>
                    <a:pt x="3" y="3"/>
                    <a:pt x="4" y="3"/>
                    <a:pt x="3" y="2"/>
                  </a:cubicBezTo>
                  <a:cubicBezTo>
                    <a:pt x="2" y="2"/>
                    <a:pt x="0" y="3"/>
                    <a:pt x="0" y="2"/>
                  </a:cubicBezTo>
                  <a:cubicBezTo>
                    <a:pt x="2" y="0"/>
                    <a:pt x="9" y="0"/>
                    <a:pt x="10" y="2"/>
                  </a:cubicBezTo>
                  <a:cubicBezTo>
                    <a:pt x="9" y="2"/>
                    <a:pt x="10" y="3"/>
                    <a:pt x="10" y="4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00"/>
                </a:solidFill>
                <a:latin typeface="+mn-lt"/>
                <a:ea typeface="+mn-ea"/>
              </a:endParaRPr>
            </a:p>
          </p:txBody>
        </p:sp>
        <p:sp>
          <p:nvSpPr>
            <p:cNvPr id="97" name="Freeform 118"/>
            <p:cNvSpPr>
              <a:spLocks/>
            </p:cNvSpPr>
            <p:nvPr/>
          </p:nvSpPr>
          <p:spPr bwMode="auto">
            <a:xfrm>
              <a:off x="2531781" y="4286250"/>
              <a:ext cx="124941" cy="15875"/>
            </a:xfrm>
            <a:custGeom>
              <a:avLst/>
              <a:gdLst>
                <a:gd name="T0" fmla="*/ 0 w 22"/>
                <a:gd name="T1" fmla="*/ 2 h 5"/>
                <a:gd name="T2" fmla="*/ 22 w 22"/>
                <a:gd name="T3" fmla="*/ 2 h 5"/>
                <a:gd name="T4" fmla="*/ 0 w 22"/>
                <a:gd name="T5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5">
                  <a:moveTo>
                    <a:pt x="0" y="2"/>
                  </a:moveTo>
                  <a:cubicBezTo>
                    <a:pt x="7" y="1"/>
                    <a:pt x="18" y="0"/>
                    <a:pt x="22" y="2"/>
                  </a:cubicBezTo>
                  <a:cubicBezTo>
                    <a:pt x="11" y="2"/>
                    <a:pt x="8" y="5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00"/>
                </a:solidFill>
                <a:latin typeface="+mn-lt"/>
                <a:ea typeface="+mn-ea"/>
              </a:endParaRPr>
            </a:p>
          </p:txBody>
        </p:sp>
        <p:sp>
          <p:nvSpPr>
            <p:cNvPr id="99" name="Freeform 120"/>
            <p:cNvSpPr>
              <a:spLocks/>
            </p:cNvSpPr>
            <p:nvPr/>
          </p:nvSpPr>
          <p:spPr bwMode="auto">
            <a:xfrm>
              <a:off x="2606746" y="4479925"/>
              <a:ext cx="49976" cy="9525"/>
            </a:xfrm>
            <a:custGeom>
              <a:avLst/>
              <a:gdLst>
                <a:gd name="T0" fmla="*/ 9 w 9"/>
                <a:gd name="T1" fmla="*/ 2 h 3"/>
                <a:gd name="T2" fmla="*/ 2 w 9"/>
                <a:gd name="T3" fmla="*/ 3 h 3"/>
                <a:gd name="T4" fmla="*/ 9 w 9"/>
                <a:gd name="T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3">
                  <a:moveTo>
                    <a:pt x="9" y="2"/>
                  </a:moveTo>
                  <a:cubicBezTo>
                    <a:pt x="8" y="3"/>
                    <a:pt x="5" y="3"/>
                    <a:pt x="2" y="3"/>
                  </a:cubicBezTo>
                  <a:cubicBezTo>
                    <a:pt x="0" y="0"/>
                    <a:pt x="9" y="0"/>
                    <a:pt x="9" y="2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00"/>
                </a:solidFill>
                <a:latin typeface="+mn-lt"/>
                <a:ea typeface="+mn-ea"/>
              </a:endParaRPr>
            </a:p>
          </p:txBody>
        </p:sp>
        <p:sp>
          <p:nvSpPr>
            <p:cNvPr id="106" name="Freeform 127"/>
            <p:cNvSpPr>
              <a:spLocks/>
            </p:cNvSpPr>
            <p:nvPr/>
          </p:nvSpPr>
          <p:spPr bwMode="auto">
            <a:xfrm>
              <a:off x="9300765" y="4262438"/>
              <a:ext cx="222116" cy="15875"/>
            </a:xfrm>
            <a:custGeom>
              <a:avLst/>
              <a:gdLst>
                <a:gd name="T0" fmla="*/ 0 w 39"/>
                <a:gd name="T1" fmla="*/ 4 h 5"/>
                <a:gd name="T2" fmla="*/ 39 w 39"/>
                <a:gd name="T3" fmla="*/ 3 h 5"/>
                <a:gd name="T4" fmla="*/ 0 w 39"/>
                <a:gd name="T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5">
                  <a:moveTo>
                    <a:pt x="0" y="4"/>
                  </a:moveTo>
                  <a:cubicBezTo>
                    <a:pt x="10" y="2"/>
                    <a:pt x="31" y="0"/>
                    <a:pt x="39" y="3"/>
                  </a:cubicBezTo>
                  <a:cubicBezTo>
                    <a:pt x="28" y="3"/>
                    <a:pt x="7" y="5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00"/>
                </a:solidFill>
                <a:latin typeface="+mn-lt"/>
                <a:ea typeface="+mn-ea"/>
              </a:endParaRPr>
            </a:p>
          </p:txBody>
        </p:sp>
        <p:sp>
          <p:nvSpPr>
            <p:cNvPr id="107" name="Freeform 128"/>
            <p:cNvSpPr>
              <a:spLocks/>
            </p:cNvSpPr>
            <p:nvPr/>
          </p:nvSpPr>
          <p:spPr bwMode="auto">
            <a:xfrm>
              <a:off x="9206366" y="4229100"/>
              <a:ext cx="191576" cy="14288"/>
            </a:xfrm>
            <a:custGeom>
              <a:avLst/>
              <a:gdLst>
                <a:gd name="T0" fmla="*/ 27 w 34"/>
                <a:gd name="T1" fmla="*/ 0 h 4"/>
                <a:gd name="T2" fmla="*/ 34 w 34"/>
                <a:gd name="T3" fmla="*/ 0 h 4"/>
                <a:gd name="T4" fmla="*/ 0 w 34"/>
                <a:gd name="T5" fmla="*/ 1 h 4"/>
                <a:gd name="T6" fmla="*/ 27 w 34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4">
                  <a:moveTo>
                    <a:pt x="27" y="0"/>
                  </a:moveTo>
                  <a:cubicBezTo>
                    <a:pt x="29" y="0"/>
                    <a:pt x="32" y="0"/>
                    <a:pt x="34" y="0"/>
                  </a:cubicBezTo>
                  <a:cubicBezTo>
                    <a:pt x="23" y="2"/>
                    <a:pt x="6" y="4"/>
                    <a:pt x="0" y="1"/>
                  </a:cubicBezTo>
                  <a:cubicBezTo>
                    <a:pt x="7" y="1"/>
                    <a:pt x="18" y="1"/>
                    <a:pt x="27" y="0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00"/>
                </a:solidFill>
                <a:latin typeface="+mn-lt"/>
                <a:ea typeface="+mn-ea"/>
              </a:endParaRPr>
            </a:p>
          </p:txBody>
        </p:sp>
        <p:sp>
          <p:nvSpPr>
            <p:cNvPr id="109" name="Freeform 130"/>
            <p:cNvSpPr>
              <a:spLocks/>
            </p:cNvSpPr>
            <p:nvPr/>
          </p:nvSpPr>
          <p:spPr bwMode="auto">
            <a:xfrm>
              <a:off x="8523359" y="4292600"/>
              <a:ext cx="69412" cy="12700"/>
            </a:xfrm>
            <a:custGeom>
              <a:avLst/>
              <a:gdLst>
                <a:gd name="T0" fmla="*/ 0 w 12"/>
                <a:gd name="T1" fmla="*/ 2 h 4"/>
                <a:gd name="T2" fmla="*/ 12 w 12"/>
                <a:gd name="T3" fmla="*/ 3 h 4"/>
                <a:gd name="T4" fmla="*/ 0 w 12"/>
                <a:gd name="T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" h="4">
                  <a:moveTo>
                    <a:pt x="0" y="2"/>
                  </a:moveTo>
                  <a:cubicBezTo>
                    <a:pt x="4" y="4"/>
                    <a:pt x="8" y="0"/>
                    <a:pt x="12" y="3"/>
                  </a:cubicBezTo>
                  <a:cubicBezTo>
                    <a:pt x="8" y="4"/>
                    <a:pt x="1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00"/>
                </a:solidFill>
                <a:latin typeface="+mn-lt"/>
                <a:ea typeface="+mn-ea"/>
              </a:endParaRPr>
            </a:p>
          </p:txBody>
        </p:sp>
        <p:sp>
          <p:nvSpPr>
            <p:cNvPr id="112" name="Freeform 133"/>
            <p:cNvSpPr>
              <a:spLocks/>
            </p:cNvSpPr>
            <p:nvPr/>
          </p:nvSpPr>
          <p:spPr bwMode="auto">
            <a:xfrm>
              <a:off x="8120775" y="4308475"/>
              <a:ext cx="74965" cy="15875"/>
            </a:xfrm>
            <a:custGeom>
              <a:avLst/>
              <a:gdLst>
                <a:gd name="T0" fmla="*/ 5 w 13"/>
                <a:gd name="T1" fmla="*/ 2 h 5"/>
                <a:gd name="T2" fmla="*/ 2 w 13"/>
                <a:gd name="T3" fmla="*/ 1 h 5"/>
                <a:gd name="T4" fmla="*/ 13 w 13"/>
                <a:gd name="T5" fmla="*/ 2 h 5"/>
                <a:gd name="T6" fmla="*/ 4 w 13"/>
                <a:gd name="T7" fmla="*/ 4 h 5"/>
                <a:gd name="T8" fmla="*/ 5 w 13"/>
                <a:gd name="T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5">
                  <a:moveTo>
                    <a:pt x="5" y="2"/>
                  </a:moveTo>
                  <a:cubicBezTo>
                    <a:pt x="3" y="2"/>
                    <a:pt x="0" y="2"/>
                    <a:pt x="2" y="1"/>
                  </a:cubicBezTo>
                  <a:cubicBezTo>
                    <a:pt x="5" y="2"/>
                    <a:pt x="12" y="0"/>
                    <a:pt x="13" y="2"/>
                  </a:cubicBezTo>
                  <a:cubicBezTo>
                    <a:pt x="8" y="2"/>
                    <a:pt x="7" y="5"/>
                    <a:pt x="4" y="4"/>
                  </a:cubicBezTo>
                  <a:cubicBezTo>
                    <a:pt x="4" y="4"/>
                    <a:pt x="5" y="3"/>
                    <a:pt x="5" y="2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00"/>
                </a:solidFill>
                <a:latin typeface="+mn-lt"/>
                <a:ea typeface="+mn-ea"/>
              </a:endParaRPr>
            </a:p>
          </p:txBody>
        </p:sp>
        <p:sp>
          <p:nvSpPr>
            <p:cNvPr id="114" name="Freeform 135"/>
            <p:cNvSpPr>
              <a:spLocks/>
            </p:cNvSpPr>
            <p:nvPr/>
          </p:nvSpPr>
          <p:spPr bwMode="auto">
            <a:xfrm>
              <a:off x="7690424" y="4311650"/>
              <a:ext cx="347057" cy="33338"/>
            </a:xfrm>
            <a:custGeom>
              <a:avLst/>
              <a:gdLst>
                <a:gd name="T0" fmla="*/ 29 w 61"/>
                <a:gd name="T1" fmla="*/ 5 h 10"/>
                <a:gd name="T2" fmla="*/ 38 w 61"/>
                <a:gd name="T3" fmla="*/ 5 h 10"/>
                <a:gd name="T4" fmla="*/ 37 w 61"/>
                <a:gd name="T5" fmla="*/ 2 h 10"/>
                <a:gd name="T6" fmla="*/ 61 w 61"/>
                <a:gd name="T7" fmla="*/ 2 h 10"/>
                <a:gd name="T8" fmla="*/ 60 w 61"/>
                <a:gd name="T9" fmla="*/ 3 h 10"/>
                <a:gd name="T10" fmla="*/ 61 w 61"/>
                <a:gd name="T11" fmla="*/ 4 h 10"/>
                <a:gd name="T12" fmla="*/ 56 w 61"/>
                <a:gd name="T13" fmla="*/ 5 h 10"/>
                <a:gd name="T14" fmla="*/ 42 w 61"/>
                <a:gd name="T15" fmla="*/ 7 h 10"/>
                <a:gd name="T16" fmla="*/ 42 w 61"/>
                <a:gd name="T17" fmla="*/ 3 h 10"/>
                <a:gd name="T18" fmla="*/ 39 w 61"/>
                <a:gd name="T19" fmla="*/ 5 h 10"/>
                <a:gd name="T20" fmla="*/ 41 w 61"/>
                <a:gd name="T21" fmla="*/ 7 h 10"/>
                <a:gd name="T22" fmla="*/ 0 w 61"/>
                <a:gd name="T23" fmla="*/ 5 h 10"/>
                <a:gd name="T24" fmla="*/ 29 w 61"/>
                <a:gd name="T25" fmla="*/ 5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1" h="10">
                  <a:moveTo>
                    <a:pt x="29" y="5"/>
                  </a:moveTo>
                  <a:cubicBezTo>
                    <a:pt x="35" y="4"/>
                    <a:pt x="32" y="3"/>
                    <a:pt x="38" y="5"/>
                  </a:cubicBezTo>
                  <a:cubicBezTo>
                    <a:pt x="37" y="4"/>
                    <a:pt x="36" y="3"/>
                    <a:pt x="37" y="2"/>
                  </a:cubicBezTo>
                  <a:cubicBezTo>
                    <a:pt x="44" y="3"/>
                    <a:pt x="53" y="0"/>
                    <a:pt x="61" y="2"/>
                  </a:cubicBezTo>
                  <a:cubicBezTo>
                    <a:pt x="60" y="2"/>
                    <a:pt x="59" y="2"/>
                    <a:pt x="60" y="3"/>
                  </a:cubicBezTo>
                  <a:cubicBezTo>
                    <a:pt x="60" y="3"/>
                    <a:pt x="61" y="3"/>
                    <a:pt x="61" y="4"/>
                  </a:cubicBezTo>
                  <a:cubicBezTo>
                    <a:pt x="58" y="4"/>
                    <a:pt x="54" y="2"/>
                    <a:pt x="56" y="5"/>
                  </a:cubicBezTo>
                  <a:cubicBezTo>
                    <a:pt x="49" y="5"/>
                    <a:pt x="47" y="2"/>
                    <a:pt x="42" y="7"/>
                  </a:cubicBezTo>
                  <a:cubicBezTo>
                    <a:pt x="41" y="5"/>
                    <a:pt x="46" y="3"/>
                    <a:pt x="42" y="3"/>
                  </a:cubicBezTo>
                  <a:cubicBezTo>
                    <a:pt x="41" y="3"/>
                    <a:pt x="39" y="4"/>
                    <a:pt x="39" y="5"/>
                  </a:cubicBezTo>
                  <a:cubicBezTo>
                    <a:pt x="40" y="5"/>
                    <a:pt x="41" y="5"/>
                    <a:pt x="41" y="7"/>
                  </a:cubicBezTo>
                  <a:cubicBezTo>
                    <a:pt x="30" y="10"/>
                    <a:pt x="9" y="10"/>
                    <a:pt x="0" y="5"/>
                  </a:cubicBezTo>
                  <a:cubicBezTo>
                    <a:pt x="11" y="5"/>
                    <a:pt x="28" y="1"/>
                    <a:pt x="29" y="5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00"/>
                </a:solidFill>
                <a:latin typeface="+mn-lt"/>
                <a:ea typeface="+mn-ea"/>
              </a:endParaRPr>
            </a:p>
          </p:txBody>
        </p:sp>
        <p:sp>
          <p:nvSpPr>
            <p:cNvPr id="115" name="Freeform 136"/>
            <p:cNvSpPr>
              <a:spLocks noEditPoints="1"/>
            </p:cNvSpPr>
            <p:nvPr/>
          </p:nvSpPr>
          <p:spPr bwMode="auto">
            <a:xfrm>
              <a:off x="2498463" y="4229100"/>
              <a:ext cx="5225279" cy="184150"/>
            </a:xfrm>
            <a:custGeom>
              <a:avLst/>
              <a:gdLst>
                <a:gd name="T0" fmla="*/ 48 w 921"/>
                <a:gd name="T1" fmla="*/ 20 h 56"/>
                <a:gd name="T2" fmla="*/ 31 w 921"/>
                <a:gd name="T3" fmla="*/ 23 h 56"/>
                <a:gd name="T4" fmla="*/ 5 w 921"/>
                <a:gd name="T5" fmla="*/ 31 h 56"/>
                <a:gd name="T6" fmla="*/ 2 w 921"/>
                <a:gd name="T7" fmla="*/ 43 h 56"/>
                <a:gd name="T8" fmla="*/ 148 w 921"/>
                <a:gd name="T9" fmla="*/ 51 h 56"/>
                <a:gd name="T10" fmla="*/ 166 w 921"/>
                <a:gd name="T11" fmla="*/ 53 h 56"/>
                <a:gd name="T12" fmla="*/ 344 w 921"/>
                <a:gd name="T13" fmla="*/ 53 h 56"/>
                <a:gd name="T14" fmla="*/ 644 w 921"/>
                <a:gd name="T15" fmla="*/ 49 h 56"/>
                <a:gd name="T16" fmla="*/ 783 w 921"/>
                <a:gd name="T17" fmla="*/ 41 h 56"/>
                <a:gd name="T18" fmla="*/ 826 w 921"/>
                <a:gd name="T19" fmla="*/ 39 h 56"/>
                <a:gd name="T20" fmla="*/ 645 w 921"/>
                <a:gd name="T21" fmla="*/ 45 h 56"/>
                <a:gd name="T22" fmla="*/ 287 w 921"/>
                <a:gd name="T23" fmla="*/ 44 h 56"/>
                <a:gd name="T24" fmla="*/ 406 w 921"/>
                <a:gd name="T25" fmla="*/ 42 h 56"/>
                <a:gd name="T26" fmla="*/ 386 w 921"/>
                <a:gd name="T27" fmla="*/ 37 h 56"/>
                <a:gd name="T28" fmla="*/ 373 w 921"/>
                <a:gd name="T29" fmla="*/ 41 h 56"/>
                <a:gd name="T30" fmla="*/ 349 w 921"/>
                <a:gd name="T31" fmla="*/ 41 h 56"/>
                <a:gd name="T32" fmla="*/ 193 w 921"/>
                <a:gd name="T33" fmla="*/ 38 h 56"/>
                <a:gd name="T34" fmla="*/ 115 w 921"/>
                <a:gd name="T35" fmla="*/ 37 h 56"/>
                <a:gd name="T36" fmla="*/ 264 w 921"/>
                <a:gd name="T37" fmla="*/ 29 h 56"/>
                <a:gd name="T38" fmla="*/ 281 w 921"/>
                <a:gd name="T39" fmla="*/ 25 h 56"/>
                <a:gd name="T40" fmla="*/ 314 w 921"/>
                <a:gd name="T41" fmla="*/ 31 h 56"/>
                <a:gd name="T42" fmla="*/ 296 w 921"/>
                <a:gd name="T43" fmla="*/ 27 h 56"/>
                <a:gd name="T44" fmla="*/ 329 w 921"/>
                <a:gd name="T45" fmla="*/ 23 h 56"/>
                <a:gd name="T46" fmla="*/ 377 w 921"/>
                <a:gd name="T47" fmla="*/ 19 h 56"/>
                <a:gd name="T48" fmla="*/ 530 w 921"/>
                <a:gd name="T49" fmla="*/ 20 h 56"/>
                <a:gd name="T50" fmla="*/ 921 w 921"/>
                <a:gd name="T51" fmla="*/ 0 h 56"/>
                <a:gd name="T52" fmla="*/ 618 w 921"/>
                <a:gd name="T53" fmla="*/ 11 h 56"/>
                <a:gd name="T54" fmla="*/ 525 w 921"/>
                <a:gd name="T55" fmla="*/ 16 h 56"/>
                <a:gd name="T56" fmla="*/ 495 w 921"/>
                <a:gd name="T57" fmla="*/ 13 h 56"/>
                <a:gd name="T58" fmla="*/ 447 w 921"/>
                <a:gd name="T59" fmla="*/ 16 h 56"/>
                <a:gd name="T60" fmla="*/ 427 w 921"/>
                <a:gd name="T61" fmla="*/ 14 h 56"/>
                <a:gd name="T62" fmla="*/ 391 w 921"/>
                <a:gd name="T63" fmla="*/ 13 h 56"/>
                <a:gd name="T64" fmla="*/ 347 w 921"/>
                <a:gd name="T65" fmla="*/ 16 h 56"/>
                <a:gd name="T66" fmla="*/ 341 w 921"/>
                <a:gd name="T67" fmla="*/ 13 h 56"/>
                <a:gd name="T68" fmla="*/ 329 w 921"/>
                <a:gd name="T69" fmla="*/ 16 h 56"/>
                <a:gd name="T70" fmla="*/ 318 w 921"/>
                <a:gd name="T71" fmla="*/ 13 h 56"/>
                <a:gd name="T72" fmla="*/ 296 w 921"/>
                <a:gd name="T73" fmla="*/ 15 h 56"/>
                <a:gd name="T74" fmla="*/ 278 w 921"/>
                <a:gd name="T75" fmla="*/ 12 h 56"/>
                <a:gd name="T76" fmla="*/ 29 w 921"/>
                <a:gd name="T77" fmla="*/ 17 h 56"/>
                <a:gd name="T78" fmla="*/ 33 w 921"/>
                <a:gd name="T79" fmla="*/ 22 h 56"/>
                <a:gd name="T80" fmla="*/ 180 w 921"/>
                <a:gd name="T81" fmla="*/ 42 h 56"/>
                <a:gd name="T82" fmla="*/ 135 w 921"/>
                <a:gd name="T83" fmla="*/ 41 h 56"/>
                <a:gd name="T84" fmla="*/ 135 w 921"/>
                <a:gd name="T85" fmla="*/ 41 h 56"/>
                <a:gd name="T86" fmla="*/ 233 w 921"/>
                <a:gd name="T87" fmla="*/ 28 h 56"/>
                <a:gd name="T88" fmla="*/ 233 w 921"/>
                <a:gd name="T89" fmla="*/ 25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21" h="56">
                  <a:moveTo>
                    <a:pt x="33" y="22"/>
                  </a:moveTo>
                  <a:cubicBezTo>
                    <a:pt x="38" y="22"/>
                    <a:pt x="41" y="20"/>
                    <a:pt x="48" y="20"/>
                  </a:cubicBezTo>
                  <a:cubicBezTo>
                    <a:pt x="47" y="26"/>
                    <a:pt x="34" y="23"/>
                    <a:pt x="30" y="25"/>
                  </a:cubicBezTo>
                  <a:cubicBezTo>
                    <a:pt x="29" y="24"/>
                    <a:pt x="30" y="23"/>
                    <a:pt x="31" y="23"/>
                  </a:cubicBezTo>
                  <a:cubicBezTo>
                    <a:pt x="28" y="22"/>
                    <a:pt x="19" y="22"/>
                    <a:pt x="21" y="27"/>
                  </a:cubicBezTo>
                  <a:cubicBezTo>
                    <a:pt x="13" y="28"/>
                    <a:pt x="7" y="26"/>
                    <a:pt x="5" y="31"/>
                  </a:cubicBezTo>
                  <a:cubicBezTo>
                    <a:pt x="6" y="35"/>
                    <a:pt x="12" y="35"/>
                    <a:pt x="17" y="36"/>
                  </a:cubicBezTo>
                  <a:cubicBezTo>
                    <a:pt x="13" y="39"/>
                    <a:pt x="2" y="37"/>
                    <a:pt x="2" y="43"/>
                  </a:cubicBezTo>
                  <a:cubicBezTo>
                    <a:pt x="8" y="39"/>
                    <a:pt x="0" y="50"/>
                    <a:pt x="6" y="53"/>
                  </a:cubicBezTo>
                  <a:cubicBezTo>
                    <a:pt x="53" y="52"/>
                    <a:pt x="107" y="51"/>
                    <a:pt x="148" y="51"/>
                  </a:cubicBezTo>
                  <a:cubicBezTo>
                    <a:pt x="147" y="53"/>
                    <a:pt x="146" y="51"/>
                    <a:pt x="144" y="51"/>
                  </a:cubicBezTo>
                  <a:cubicBezTo>
                    <a:pt x="146" y="56"/>
                    <a:pt x="164" y="45"/>
                    <a:pt x="166" y="53"/>
                  </a:cubicBezTo>
                  <a:cubicBezTo>
                    <a:pt x="214" y="49"/>
                    <a:pt x="290" y="55"/>
                    <a:pt x="343" y="52"/>
                  </a:cubicBezTo>
                  <a:cubicBezTo>
                    <a:pt x="345" y="51"/>
                    <a:pt x="346" y="53"/>
                    <a:pt x="344" y="53"/>
                  </a:cubicBezTo>
                  <a:cubicBezTo>
                    <a:pt x="408" y="53"/>
                    <a:pt x="479" y="52"/>
                    <a:pt x="540" y="51"/>
                  </a:cubicBezTo>
                  <a:cubicBezTo>
                    <a:pt x="572" y="50"/>
                    <a:pt x="612" y="52"/>
                    <a:pt x="644" y="49"/>
                  </a:cubicBezTo>
                  <a:cubicBezTo>
                    <a:pt x="652" y="48"/>
                    <a:pt x="659" y="44"/>
                    <a:pt x="660" y="48"/>
                  </a:cubicBezTo>
                  <a:cubicBezTo>
                    <a:pt x="705" y="44"/>
                    <a:pt x="740" y="44"/>
                    <a:pt x="783" y="41"/>
                  </a:cubicBezTo>
                  <a:cubicBezTo>
                    <a:pt x="783" y="40"/>
                    <a:pt x="781" y="41"/>
                    <a:pt x="781" y="40"/>
                  </a:cubicBezTo>
                  <a:cubicBezTo>
                    <a:pt x="803" y="43"/>
                    <a:pt x="807" y="38"/>
                    <a:pt x="826" y="39"/>
                  </a:cubicBezTo>
                  <a:cubicBezTo>
                    <a:pt x="827" y="36"/>
                    <a:pt x="821" y="39"/>
                    <a:pt x="823" y="36"/>
                  </a:cubicBezTo>
                  <a:cubicBezTo>
                    <a:pt x="754" y="39"/>
                    <a:pt x="702" y="43"/>
                    <a:pt x="645" y="45"/>
                  </a:cubicBezTo>
                  <a:cubicBezTo>
                    <a:pt x="527" y="49"/>
                    <a:pt x="400" y="49"/>
                    <a:pt x="290" y="46"/>
                  </a:cubicBezTo>
                  <a:cubicBezTo>
                    <a:pt x="288" y="46"/>
                    <a:pt x="288" y="44"/>
                    <a:pt x="287" y="44"/>
                  </a:cubicBezTo>
                  <a:cubicBezTo>
                    <a:pt x="260" y="44"/>
                    <a:pt x="232" y="42"/>
                    <a:pt x="206" y="41"/>
                  </a:cubicBezTo>
                  <a:cubicBezTo>
                    <a:pt x="275" y="39"/>
                    <a:pt x="332" y="44"/>
                    <a:pt x="406" y="42"/>
                  </a:cubicBezTo>
                  <a:cubicBezTo>
                    <a:pt x="400" y="39"/>
                    <a:pt x="385" y="42"/>
                    <a:pt x="378" y="40"/>
                  </a:cubicBezTo>
                  <a:cubicBezTo>
                    <a:pt x="379" y="36"/>
                    <a:pt x="383" y="40"/>
                    <a:pt x="386" y="37"/>
                  </a:cubicBezTo>
                  <a:cubicBezTo>
                    <a:pt x="384" y="35"/>
                    <a:pt x="377" y="37"/>
                    <a:pt x="373" y="37"/>
                  </a:cubicBezTo>
                  <a:cubicBezTo>
                    <a:pt x="373" y="38"/>
                    <a:pt x="373" y="40"/>
                    <a:pt x="373" y="41"/>
                  </a:cubicBezTo>
                  <a:cubicBezTo>
                    <a:pt x="366" y="40"/>
                    <a:pt x="358" y="40"/>
                    <a:pt x="352" y="38"/>
                  </a:cubicBezTo>
                  <a:cubicBezTo>
                    <a:pt x="348" y="37"/>
                    <a:pt x="351" y="41"/>
                    <a:pt x="349" y="41"/>
                  </a:cubicBezTo>
                  <a:cubicBezTo>
                    <a:pt x="316" y="39"/>
                    <a:pt x="277" y="42"/>
                    <a:pt x="246" y="36"/>
                  </a:cubicBezTo>
                  <a:cubicBezTo>
                    <a:pt x="235" y="40"/>
                    <a:pt x="210" y="36"/>
                    <a:pt x="193" y="38"/>
                  </a:cubicBezTo>
                  <a:cubicBezTo>
                    <a:pt x="169" y="39"/>
                    <a:pt x="140" y="35"/>
                    <a:pt x="122" y="35"/>
                  </a:cubicBezTo>
                  <a:cubicBezTo>
                    <a:pt x="122" y="35"/>
                    <a:pt x="117" y="37"/>
                    <a:pt x="115" y="37"/>
                  </a:cubicBezTo>
                  <a:cubicBezTo>
                    <a:pt x="106" y="38"/>
                    <a:pt x="96" y="36"/>
                    <a:pt x="89" y="35"/>
                  </a:cubicBezTo>
                  <a:cubicBezTo>
                    <a:pt x="145" y="28"/>
                    <a:pt x="219" y="35"/>
                    <a:pt x="264" y="29"/>
                  </a:cubicBezTo>
                  <a:cubicBezTo>
                    <a:pt x="253" y="29"/>
                    <a:pt x="246" y="29"/>
                    <a:pt x="241" y="26"/>
                  </a:cubicBezTo>
                  <a:cubicBezTo>
                    <a:pt x="256" y="28"/>
                    <a:pt x="258" y="23"/>
                    <a:pt x="281" y="25"/>
                  </a:cubicBezTo>
                  <a:cubicBezTo>
                    <a:pt x="285" y="27"/>
                    <a:pt x="277" y="30"/>
                    <a:pt x="280" y="31"/>
                  </a:cubicBezTo>
                  <a:cubicBezTo>
                    <a:pt x="292" y="30"/>
                    <a:pt x="301" y="33"/>
                    <a:pt x="314" y="31"/>
                  </a:cubicBezTo>
                  <a:cubicBezTo>
                    <a:pt x="307" y="29"/>
                    <a:pt x="299" y="28"/>
                    <a:pt x="291" y="28"/>
                  </a:cubicBezTo>
                  <a:cubicBezTo>
                    <a:pt x="290" y="26"/>
                    <a:pt x="295" y="28"/>
                    <a:pt x="296" y="27"/>
                  </a:cubicBezTo>
                  <a:cubicBezTo>
                    <a:pt x="282" y="23"/>
                    <a:pt x="315" y="25"/>
                    <a:pt x="319" y="25"/>
                  </a:cubicBezTo>
                  <a:cubicBezTo>
                    <a:pt x="323" y="25"/>
                    <a:pt x="327" y="23"/>
                    <a:pt x="329" y="23"/>
                  </a:cubicBezTo>
                  <a:cubicBezTo>
                    <a:pt x="339" y="22"/>
                    <a:pt x="361" y="22"/>
                    <a:pt x="372" y="23"/>
                  </a:cubicBezTo>
                  <a:cubicBezTo>
                    <a:pt x="372" y="20"/>
                    <a:pt x="375" y="20"/>
                    <a:pt x="377" y="19"/>
                  </a:cubicBezTo>
                  <a:cubicBezTo>
                    <a:pt x="381" y="19"/>
                    <a:pt x="384" y="21"/>
                    <a:pt x="388" y="22"/>
                  </a:cubicBezTo>
                  <a:cubicBezTo>
                    <a:pt x="433" y="19"/>
                    <a:pt x="486" y="18"/>
                    <a:pt x="530" y="20"/>
                  </a:cubicBezTo>
                  <a:cubicBezTo>
                    <a:pt x="530" y="19"/>
                    <a:pt x="529" y="19"/>
                    <a:pt x="530" y="18"/>
                  </a:cubicBezTo>
                  <a:cubicBezTo>
                    <a:pt x="648" y="16"/>
                    <a:pt x="801" y="9"/>
                    <a:pt x="921" y="0"/>
                  </a:cubicBezTo>
                  <a:cubicBezTo>
                    <a:pt x="823" y="2"/>
                    <a:pt x="728" y="10"/>
                    <a:pt x="635" y="13"/>
                  </a:cubicBezTo>
                  <a:cubicBezTo>
                    <a:pt x="631" y="10"/>
                    <a:pt x="625" y="10"/>
                    <a:pt x="618" y="11"/>
                  </a:cubicBezTo>
                  <a:cubicBezTo>
                    <a:pt x="621" y="12"/>
                    <a:pt x="628" y="11"/>
                    <a:pt x="632" y="12"/>
                  </a:cubicBezTo>
                  <a:cubicBezTo>
                    <a:pt x="603" y="14"/>
                    <a:pt x="556" y="14"/>
                    <a:pt x="525" y="16"/>
                  </a:cubicBezTo>
                  <a:cubicBezTo>
                    <a:pt x="521" y="16"/>
                    <a:pt x="528" y="12"/>
                    <a:pt x="524" y="13"/>
                  </a:cubicBezTo>
                  <a:cubicBezTo>
                    <a:pt x="511" y="14"/>
                    <a:pt x="505" y="13"/>
                    <a:pt x="495" y="13"/>
                  </a:cubicBezTo>
                  <a:cubicBezTo>
                    <a:pt x="499" y="15"/>
                    <a:pt x="505" y="15"/>
                    <a:pt x="511" y="14"/>
                  </a:cubicBezTo>
                  <a:cubicBezTo>
                    <a:pt x="489" y="17"/>
                    <a:pt x="467" y="17"/>
                    <a:pt x="447" y="16"/>
                  </a:cubicBezTo>
                  <a:cubicBezTo>
                    <a:pt x="445" y="14"/>
                    <a:pt x="443" y="13"/>
                    <a:pt x="432" y="14"/>
                  </a:cubicBezTo>
                  <a:cubicBezTo>
                    <a:pt x="431" y="14"/>
                    <a:pt x="427" y="14"/>
                    <a:pt x="427" y="14"/>
                  </a:cubicBezTo>
                  <a:cubicBezTo>
                    <a:pt x="426" y="15"/>
                    <a:pt x="424" y="17"/>
                    <a:pt x="418" y="16"/>
                  </a:cubicBezTo>
                  <a:cubicBezTo>
                    <a:pt x="420" y="12"/>
                    <a:pt x="400" y="14"/>
                    <a:pt x="391" y="13"/>
                  </a:cubicBezTo>
                  <a:cubicBezTo>
                    <a:pt x="391" y="14"/>
                    <a:pt x="393" y="14"/>
                    <a:pt x="393" y="15"/>
                  </a:cubicBezTo>
                  <a:cubicBezTo>
                    <a:pt x="378" y="16"/>
                    <a:pt x="363" y="17"/>
                    <a:pt x="347" y="16"/>
                  </a:cubicBezTo>
                  <a:cubicBezTo>
                    <a:pt x="349" y="14"/>
                    <a:pt x="356" y="15"/>
                    <a:pt x="358" y="14"/>
                  </a:cubicBezTo>
                  <a:cubicBezTo>
                    <a:pt x="354" y="11"/>
                    <a:pt x="345" y="15"/>
                    <a:pt x="341" y="13"/>
                  </a:cubicBezTo>
                  <a:cubicBezTo>
                    <a:pt x="341" y="15"/>
                    <a:pt x="346" y="13"/>
                    <a:pt x="346" y="15"/>
                  </a:cubicBezTo>
                  <a:cubicBezTo>
                    <a:pt x="340" y="17"/>
                    <a:pt x="336" y="16"/>
                    <a:pt x="329" y="16"/>
                  </a:cubicBezTo>
                  <a:cubicBezTo>
                    <a:pt x="334" y="13"/>
                    <a:pt x="325" y="10"/>
                    <a:pt x="332" y="10"/>
                  </a:cubicBezTo>
                  <a:cubicBezTo>
                    <a:pt x="326" y="8"/>
                    <a:pt x="321" y="9"/>
                    <a:pt x="318" y="13"/>
                  </a:cubicBezTo>
                  <a:cubicBezTo>
                    <a:pt x="319" y="15"/>
                    <a:pt x="323" y="14"/>
                    <a:pt x="327" y="14"/>
                  </a:cubicBezTo>
                  <a:cubicBezTo>
                    <a:pt x="318" y="17"/>
                    <a:pt x="308" y="16"/>
                    <a:pt x="296" y="15"/>
                  </a:cubicBezTo>
                  <a:cubicBezTo>
                    <a:pt x="297" y="12"/>
                    <a:pt x="302" y="14"/>
                    <a:pt x="305" y="13"/>
                  </a:cubicBezTo>
                  <a:cubicBezTo>
                    <a:pt x="298" y="11"/>
                    <a:pt x="289" y="12"/>
                    <a:pt x="278" y="12"/>
                  </a:cubicBezTo>
                  <a:cubicBezTo>
                    <a:pt x="277" y="11"/>
                    <a:pt x="281" y="10"/>
                    <a:pt x="277" y="8"/>
                  </a:cubicBezTo>
                  <a:cubicBezTo>
                    <a:pt x="194" y="2"/>
                    <a:pt x="109" y="12"/>
                    <a:pt x="29" y="17"/>
                  </a:cubicBezTo>
                  <a:cubicBezTo>
                    <a:pt x="28" y="21"/>
                    <a:pt x="34" y="18"/>
                    <a:pt x="36" y="19"/>
                  </a:cubicBezTo>
                  <a:cubicBezTo>
                    <a:pt x="37" y="21"/>
                    <a:pt x="31" y="18"/>
                    <a:pt x="33" y="22"/>
                  </a:cubicBezTo>
                  <a:close/>
                  <a:moveTo>
                    <a:pt x="162" y="41"/>
                  </a:moveTo>
                  <a:cubicBezTo>
                    <a:pt x="168" y="40"/>
                    <a:pt x="177" y="38"/>
                    <a:pt x="180" y="42"/>
                  </a:cubicBezTo>
                  <a:cubicBezTo>
                    <a:pt x="174" y="42"/>
                    <a:pt x="165" y="44"/>
                    <a:pt x="162" y="41"/>
                  </a:cubicBezTo>
                  <a:close/>
                  <a:moveTo>
                    <a:pt x="135" y="41"/>
                  </a:moveTo>
                  <a:cubicBezTo>
                    <a:pt x="148" y="41"/>
                    <a:pt x="152" y="40"/>
                    <a:pt x="161" y="42"/>
                  </a:cubicBezTo>
                  <a:cubicBezTo>
                    <a:pt x="152" y="42"/>
                    <a:pt x="141" y="44"/>
                    <a:pt x="135" y="41"/>
                  </a:cubicBezTo>
                  <a:close/>
                  <a:moveTo>
                    <a:pt x="233" y="25"/>
                  </a:moveTo>
                  <a:cubicBezTo>
                    <a:pt x="233" y="26"/>
                    <a:pt x="233" y="27"/>
                    <a:pt x="233" y="28"/>
                  </a:cubicBezTo>
                  <a:cubicBezTo>
                    <a:pt x="225" y="30"/>
                    <a:pt x="216" y="27"/>
                    <a:pt x="208" y="25"/>
                  </a:cubicBezTo>
                  <a:cubicBezTo>
                    <a:pt x="218" y="23"/>
                    <a:pt x="225" y="26"/>
                    <a:pt x="233" y="25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00"/>
                </a:solidFill>
                <a:latin typeface="+mn-lt"/>
                <a:ea typeface="+mn-ea"/>
              </a:endParaRPr>
            </a:p>
          </p:txBody>
        </p:sp>
        <p:sp>
          <p:nvSpPr>
            <p:cNvPr id="116" name="Freeform 137"/>
            <p:cNvSpPr>
              <a:spLocks/>
            </p:cNvSpPr>
            <p:nvPr/>
          </p:nvSpPr>
          <p:spPr bwMode="auto">
            <a:xfrm>
              <a:off x="4922305" y="4271963"/>
              <a:ext cx="0" cy="3175"/>
            </a:xfrm>
            <a:custGeom>
              <a:avLst/>
              <a:gdLst>
                <a:gd name="T0" fmla="*/ 0 h 1"/>
                <a:gd name="T1" fmla="*/ 1 h 1"/>
                <a:gd name="T2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00"/>
                </a:solidFill>
                <a:latin typeface="+mn-lt"/>
                <a:ea typeface="+mn-ea"/>
              </a:endParaRPr>
            </a:p>
          </p:txBody>
        </p:sp>
        <p:sp>
          <p:nvSpPr>
            <p:cNvPr id="117" name="Freeform 138"/>
            <p:cNvSpPr>
              <a:spLocks/>
            </p:cNvSpPr>
            <p:nvPr/>
          </p:nvSpPr>
          <p:spPr bwMode="auto">
            <a:xfrm>
              <a:off x="7609908" y="4324350"/>
              <a:ext cx="52753" cy="14288"/>
            </a:xfrm>
            <a:custGeom>
              <a:avLst/>
              <a:gdLst>
                <a:gd name="T0" fmla="*/ 9 w 9"/>
                <a:gd name="T1" fmla="*/ 2 h 4"/>
                <a:gd name="T2" fmla="*/ 6 w 9"/>
                <a:gd name="T3" fmla="*/ 3 h 4"/>
                <a:gd name="T4" fmla="*/ 6 w 9"/>
                <a:gd name="T5" fmla="*/ 4 h 4"/>
                <a:gd name="T6" fmla="*/ 0 w 9"/>
                <a:gd name="T7" fmla="*/ 4 h 4"/>
                <a:gd name="T8" fmla="*/ 0 w 9"/>
                <a:gd name="T9" fmla="*/ 1 h 4"/>
                <a:gd name="T10" fmla="*/ 9 w 9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4">
                  <a:moveTo>
                    <a:pt x="9" y="2"/>
                  </a:moveTo>
                  <a:cubicBezTo>
                    <a:pt x="8" y="2"/>
                    <a:pt x="6" y="2"/>
                    <a:pt x="6" y="3"/>
                  </a:cubicBezTo>
                  <a:cubicBezTo>
                    <a:pt x="7" y="3"/>
                    <a:pt x="7" y="4"/>
                    <a:pt x="6" y="4"/>
                  </a:cubicBezTo>
                  <a:cubicBezTo>
                    <a:pt x="4" y="3"/>
                    <a:pt x="4" y="4"/>
                    <a:pt x="0" y="4"/>
                  </a:cubicBezTo>
                  <a:cubicBezTo>
                    <a:pt x="0" y="3"/>
                    <a:pt x="0" y="2"/>
                    <a:pt x="0" y="1"/>
                  </a:cubicBezTo>
                  <a:cubicBezTo>
                    <a:pt x="4" y="3"/>
                    <a:pt x="6" y="0"/>
                    <a:pt x="9" y="2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00"/>
                </a:solidFill>
                <a:latin typeface="+mn-lt"/>
                <a:ea typeface="+mn-ea"/>
              </a:endParaRPr>
            </a:p>
          </p:txBody>
        </p:sp>
        <p:sp>
          <p:nvSpPr>
            <p:cNvPr id="118" name="Freeform 139"/>
            <p:cNvSpPr>
              <a:spLocks/>
            </p:cNvSpPr>
            <p:nvPr/>
          </p:nvSpPr>
          <p:spPr bwMode="auto">
            <a:xfrm>
              <a:off x="7207322" y="4298950"/>
              <a:ext cx="130494" cy="12700"/>
            </a:xfrm>
            <a:custGeom>
              <a:avLst/>
              <a:gdLst>
                <a:gd name="T0" fmla="*/ 23 w 23"/>
                <a:gd name="T1" fmla="*/ 2 h 4"/>
                <a:gd name="T2" fmla="*/ 2 w 23"/>
                <a:gd name="T3" fmla="*/ 2 h 4"/>
                <a:gd name="T4" fmla="*/ 23 w 23"/>
                <a:gd name="T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" h="4">
                  <a:moveTo>
                    <a:pt x="23" y="2"/>
                  </a:moveTo>
                  <a:cubicBezTo>
                    <a:pt x="17" y="4"/>
                    <a:pt x="0" y="4"/>
                    <a:pt x="2" y="2"/>
                  </a:cubicBezTo>
                  <a:cubicBezTo>
                    <a:pt x="5" y="2"/>
                    <a:pt x="20" y="0"/>
                    <a:pt x="23" y="2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00"/>
                </a:solidFill>
                <a:latin typeface="+mn-lt"/>
                <a:ea typeface="+mn-ea"/>
              </a:endParaRPr>
            </a:p>
          </p:txBody>
        </p:sp>
        <p:sp>
          <p:nvSpPr>
            <p:cNvPr id="119" name="Freeform 140"/>
            <p:cNvSpPr>
              <a:spLocks/>
            </p:cNvSpPr>
            <p:nvPr/>
          </p:nvSpPr>
          <p:spPr bwMode="auto">
            <a:xfrm>
              <a:off x="7223981" y="4344988"/>
              <a:ext cx="63859" cy="15875"/>
            </a:xfrm>
            <a:custGeom>
              <a:avLst/>
              <a:gdLst>
                <a:gd name="T0" fmla="*/ 4 w 11"/>
                <a:gd name="T1" fmla="*/ 2 h 5"/>
                <a:gd name="T2" fmla="*/ 9 w 11"/>
                <a:gd name="T3" fmla="*/ 2 h 5"/>
                <a:gd name="T4" fmla="*/ 8 w 11"/>
                <a:gd name="T5" fmla="*/ 0 h 5"/>
                <a:gd name="T6" fmla="*/ 11 w 11"/>
                <a:gd name="T7" fmla="*/ 4 h 5"/>
                <a:gd name="T8" fmla="*/ 4 w 11"/>
                <a:gd name="T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5">
                  <a:moveTo>
                    <a:pt x="4" y="2"/>
                  </a:moveTo>
                  <a:cubicBezTo>
                    <a:pt x="3" y="4"/>
                    <a:pt x="9" y="3"/>
                    <a:pt x="9" y="2"/>
                  </a:cubicBezTo>
                  <a:cubicBezTo>
                    <a:pt x="7" y="2"/>
                    <a:pt x="7" y="0"/>
                    <a:pt x="8" y="0"/>
                  </a:cubicBezTo>
                  <a:cubicBezTo>
                    <a:pt x="8" y="3"/>
                    <a:pt x="11" y="2"/>
                    <a:pt x="11" y="4"/>
                  </a:cubicBezTo>
                  <a:cubicBezTo>
                    <a:pt x="8" y="4"/>
                    <a:pt x="0" y="5"/>
                    <a:pt x="4" y="2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00"/>
                </a:solidFill>
                <a:latin typeface="+mn-lt"/>
                <a:ea typeface="+mn-ea"/>
              </a:endParaRPr>
            </a:p>
          </p:txBody>
        </p:sp>
        <p:sp>
          <p:nvSpPr>
            <p:cNvPr id="123" name="Freeform 144"/>
            <p:cNvSpPr>
              <a:spLocks/>
            </p:cNvSpPr>
            <p:nvPr/>
          </p:nvSpPr>
          <p:spPr bwMode="auto">
            <a:xfrm>
              <a:off x="6157824" y="4194175"/>
              <a:ext cx="238775" cy="28575"/>
            </a:xfrm>
            <a:custGeom>
              <a:avLst/>
              <a:gdLst>
                <a:gd name="T0" fmla="*/ 0 w 42"/>
                <a:gd name="T1" fmla="*/ 6 h 9"/>
                <a:gd name="T2" fmla="*/ 34 w 42"/>
                <a:gd name="T3" fmla="*/ 5 h 9"/>
                <a:gd name="T4" fmla="*/ 42 w 42"/>
                <a:gd name="T5" fmla="*/ 6 h 9"/>
                <a:gd name="T6" fmla="*/ 0 w 42"/>
                <a:gd name="T7" fmla="*/ 6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2" h="9">
                  <a:moveTo>
                    <a:pt x="0" y="6"/>
                  </a:moveTo>
                  <a:cubicBezTo>
                    <a:pt x="8" y="3"/>
                    <a:pt x="23" y="5"/>
                    <a:pt x="34" y="5"/>
                  </a:cubicBezTo>
                  <a:cubicBezTo>
                    <a:pt x="36" y="5"/>
                    <a:pt x="42" y="0"/>
                    <a:pt x="42" y="6"/>
                  </a:cubicBezTo>
                  <a:cubicBezTo>
                    <a:pt x="29" y="6"/>
                    <a:pt x="4" y="9"/>
                    <a:pt x="0" y="6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00"/>
                </a:solidFill>
                <a:latin typeface="+mn-lt"/>
                <a:ea typeface="+mn-ea"/>
              </a:endParaRPr>
            </a:p>
          </p:txBody>
        </p:sp>
        <p:sp>
          <p:nvSpPr>
            <p:cNvPr id="124" name="Freeform 145"/>
            <p:cNvSpPr>
              <a:spLocks/>
            </p:cNvSpPr>
            <p:nvPr/>
          </p:nvSpPr>
          <p:spPr bwMode="auto">
            <a:xfrm>
              <a:off x="5907944" y="4330700"/>
              <a:ext cx="97177" cy="14288"/>
            </a:xfrm>
            <a:custGeom>
              <a:avLst/>
              <a:gdLst>
                <a:gd name="T0" fmla="*/ 3 w 17"/>
                <a:gd name="T1" fmla="*/ 2 h 4"/>
                <a:gd name="T2" fmla="*/ 17 w 17"/>
                <a:gd name="T3" fmla="*/ 3 h 4"/>
                <a:gd name="T4" fmla="*/ 3 w 17"/>
                <a:gd name="T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7" h="4">
                  <a:moveTo>
                    <a:pt x="3" y="2"/>
                  </a:moveTo>
                  <a:cubicBezTo>
                    <a:pt x="4" y="2"/>
                    <a:pt x="14" y="0"/>
                    <a:pt x="17" y="3"/>
                  </a:cubicBezTo>
                  <a:cubicBezTo>
                    <a:pt x="15" y="4"/>
                    <a:pt x="0" y="3"/>
                    <a:pt x="3" y="2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00"/>
                </a:solidFill>
                <a:latin typeface="+mn-lt"/>
                <a:ea typeface="+mn-ea"/>
              </a:endParaRPr>
            </a:p>
          </p:txBody>
        </p:sp>
        <p:sp>
          <p:nvSpPr>
            <p:cNvPr id="125" name="Freeform 146"/>
            <p:cNvSpPr>
              <a:spLocks/>
            </p:cNvSpPr>
            <p:nvPr/>
          </p:nvSpPr>
          <p:spPr bwMode="auto">
            <a:xfrm>
              <a:off x="5466489" y="4357688"/>
              <a:ext cx="397033" cy="9525"/>
            </a:xfrm>
            <a:custGeom>
              <a:avLst/>
              <a:gdLst>
                <a:gd name="T0" fmla="*/ 70 w 70"/>
                <a:gd name="T1" fmla="*/ 1 h 3"/>
                <a:gd name="T2" fmla="*/ 0 w 70"/>
                <a:gd name="T3" fmla="*/ 2 h 3"/>
                <a:gd name="T4" fmla="*/ 70 w 70"/>
                <a:gd name="T5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0" h="3">
                  <a:moveTo>
                    <a:pt x="70" y="1"/>
                  </a:moveTo>
                  <a:cubicBezTo>
                    <a:pt x="40" y="2"/>
                    <a:pt x="28" y="3"/>
                    <a:pt x="0" y="2"/>
                  </a:cubicBezTo>
                  <a:cubicBezTo>
                    <a:pt x="22" y="1"/>
                    <a:pt x="51" y="0"/>
                    <a:pt x="70" y="1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00"/>
                </a:solidFill>
                <a:latin typeface="+mn-lt"/>
                <a:ea typeface="+mn-ea"/>
              </a:endParaRPr>
            </a:p>
          </p:txBody>
        </p:sp>
        <p:sp>
          <p:nvSpPr>
            <p:cNvPr id="127" name="Freeform 148"/>
            <p:cNvSpPr>
              <a:spLocks/>
            </p:cNvSpPr>
            <p:nvPr/>
          </p:nvSpPr>
          <p:spPr bwMode="auto">
            <a:xfrm>
              <a:off x="4808469" y="4354513"/>
              <a:ext cx="435904" cy="15875"/>
            </a:xfrm>
            <a:custGeom>
              <a:avLst/>
              <a:gdLst>
                <a:gd name="T0" fmla="*/ 14 w 77"/>
                <a:gd name="T1" fmla="*/ 0 h 5"/>
                <a:gd name="T2" fmla="*/ 21 w 77"/>
                <a:gd name="T3" fmla="*/ 3 h 5"/>
                <a:gd name="T4" fmla="*/ 62 w 77"/>
                <a:gd name="T5" fmla="*/ 3 h 5"/>
                <a:gd name="T6" fmla="*/ 53 w 77"/>
                <a:gd name="T7" fmla="*/ 5 h 5"/>
                <a:gd name="T8" fmla="*/ 0 w 77"/>
                <a:gd name="T9" fmla="*/ 3 h 5"/>
                <a:gd name="T10" fmla="*/ 14 w 77"/>
                <a:gd name="T11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7" h="5">
                  <a:moveTo>
                    <a:pt x="14" y="0"/>
                  </a:moveTo>
                  <a:cubicBezTo>
                    <a:pt x="16" y="2"/>
                    <a:pt x="18" y="3"/>
                    <a:pt x="21" y="3"/>
                  </a:cubicBezTo>
                  <a:cubicBezTo>
                    <a:pt x="35" y="3"/>
                    <a:pt x="47" y="3"/>
                    <a:pt x="62" y="3"/>
                  </a:cubicBezTo>
                  <a:cubicBezTo>
                    <a:pt x="77" y="4"/>
                    <a:pt x="56" y="5"/>
                    <a:pt x="53" y="5"/>
                  </a:cubicBezTo>
                  <a:cubicBezTo>
                    <a:pt x="41" y="5"/>
                    <a:pt x="12" y="5"/>
                    <a:pt x="0" y="3"/>
                  </a:cubicBezTo>
                  <a:cubicBezTo>
                    <a:pt x="8" y="3"/>
                    <a:pt x="12" y="5"/>
                    <a:pt x="14" y="0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00"/>
                </a:solidFill>
                <a:latin typeface="+mn-lt"/>
                <a:ea typeface="+mn-ea"/>
              </a:endParaRPr>
            </a:p>
          </p:txBody>
        </p:sp>
        <p:sp>
          <p:nvSpPr>
            <p:cNvPr id="128" name="Freeform 149"/>
            <p:cNvSpPr>
              <a:spLocks/>
            </p:cNvSpPr>
            <p:nvPr/>
          </p:nvSpPr>
          <p:spPr bwMode="auto">
            <a:xfrm>
              <a:off x="4466967" y="4479925"/>
              <a:ext cx="63859" cy="19050"/>
            </a:xfrm>
            <a:custGeom>
              <a:avLst/>
              <a:gdLst>
                <a:gd name="T0" fmla="*/ 8 w 11"/>
                <a:gd name="T1" fmla="*/ 3 h 6"/>
                <a:gd name="T2" fmla="*/ 7 w 11"/>
                <a:gd name="T3" fmla="*/ 4 h 6"/>
                <a:gd name="T4" fmla="*/ 9 w 11"/>
                <a:gd name="T5" fmla="*/ 5 h 6"/>
                <a:gd name="T6" fmla="*/ 3 w 11"/>
                <a:gd name="T7" fmla="*/ 2 h 6"/>
                <a:gd name="T8" fmla="*/ 8 w 11"/>
                <a:gd name="T9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6">
                  <a:moveTo>
                    <a:pt x="8" y="3"/>
                  </a:moveTo>
                  <a:cubicBezTo>
                    <a:pt x="7" y="3"/>
                    <a:pt x="7" y="3"/>
                    <a:pt x="7" y="4"/>
                  </a:cubicBezTo>
                  <a:cubicBezTo>
                    <a:pt x="8" y="4"/>
                    <a:pt x="9" y="4"/>
                    <a:pt x="9" y="5"/>
                  </a:cubicBezTo>
                  <a:cubicBezTo>
                    <a:pt x="6" y="6"/>
                    <a:pt x="0" y="4"/>
                    <a:pt x="3" y="2"/>
                  </a:cubicBezTo>
                  <a:cubicBezTo>
                    <a:pt x="4" y="5"/>
                    <a:pt x="11" y="0"/>
                    <a:pt x="8" y="3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00"/>
                </a:solidFill>
                <a:latin typeface="+mn-lt"/>
                <a:ea typeface="+mn-ea"/>
              </a:endParaRPr>
            </a:p>
          </p:txBody>
        </p:sp>
        <p:sp>
          <p:nvSpPr>
            <p:cNvPr id="129" name="Freeform 150"/>
            <p:cNvSpPr>
              <a:spLocks/>
            </p:cNvSpPr>
            <p:nvPr/>
          </p:nvSpPr>
          <p:spPr bwMode="auto">
            <a:xfrm>
              <a:off x="3770077" y="4475163"/>
              <a:ext cx="169364" cy="14288"/>
            </a:xfrm>
            <a:custGeom>
              <a:avLst/>
              <a:gdLst>
                <a:gd name="T0" fmla="*/ 0 w 30"/>
                <a:gd name="T1" fmla="*/ 2 h 4"/>
                <a:gd name="T2" fmla="*/ 30 w 30"/>
                <a:gd name="T3" fmla="*/ 4 h 4"/>
                <a:gd name="T4" fmla="*/ 0 w 30"/>
                <a:gd name="T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" h="4">
                  <a:moveTo>
                    <a:pt x="0" y="2"/>
                  </a:moveTo>
                  <a:cubicBezTo>
                    <a:pt x="8" y="0"/>
                    <a:pt x="22" y="2"/>
                    <a:pt x="30" y="4"/>
                  </a:cubicBezTo>
                  <a:cubicBezTo>
                    <a:pt x="20" y="3"/>
                    <a:pt x="8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00"/>
                </a:solidFill>
                <a:latin typeface="+mn-lt"/>
                <a:ea typeface="+mn-ea"/>
              </a:endParaRPr>
            </a:p>
          </p:txBody>
        </p:sp>
        <p:sp>
          <p:nvSpPr>
            <p:cNvPr id="130" name="Freeform 151"/>
            <p:cNvSpPr>
              <a:spLocks/>
            </p:cNvSpPr>
            <p:nvPr/>
          </p:nvSpPr>
          <p:spPr bwMode="auto">
            <a:xfrm>
              <a:off x="2481804" y="4249738"/>
              <a:ext cx="77741" cy="15875"/>
            </a:xfrm>
            <a:custGeom>
              <a:avLst/>
              <a:gdLst>
                <a:gd name="T0" fmla="*/ 14 w 14"/>
                <a:gd name="T1" fmla="*/ 2 h 5"/>
                <a:gd name="T2" fmla="*/ 14 w 14"/>
                <a:gd name="T3" fmla="*/ 4 h 5"/>
                <a:gd name="T4" fmla="*/ 1 w 14"/>
                <a:gd name="T5" fmla="*/ 5 h 5"/>
                <a:gd name="T6" fmla="*/ 14 w 14"/>
                <a:gd name="T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5">
                  <a:moveTo>
                    <a:pt x="14" y="2"/>
                  </a:moveTo>
                  <a:cubicBezTo>
                    <a:pt x="13" y="3"/>
                    <a:pt x="13" y="3"/>
                    <a:pt x="14" y="4"/>
                  </a:cubicBezTo>
                  <a:cubicBezTo>
                    <a:pt x="9" y="2"/>
                    <a:pt x="7" y="5"/>
                    <a:pt x="1" y="5"/>
                  </a:cubicBezTo>
                  <a:cubicBezTo>
                    <a:pt x="0" y="0"/>
                    <a:pt x="12" y="4"/>
                    <a:pt x="14" y="2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00"/>
                </a:solidFill>
                <a:latin typeface="+mn-lt"/>
                <a:ea typeface="+mn-ea"/>
              </a:endParaRPr>
            </a:p>
          </p:txBody>
        </p:sp>
        <p:sp>
          <p:nvSpPr>
            <p:cNvPr id="132" name="Freeform 153"/>
            <p:cNvSpPr>
              <a:spLocks/>
            </p:cNvSpPr>
            <p:nvPr/>
          </p:nvSpPr>
          <p:spPr bwMode="auto">
            <a:xfrm>
              <a:off x="7526615" y="4327525"/>
              <a:ext cx="44423" cy="20638"/>
            </a:xfrm>
            <a:custGeom>
              <a:avLst/>
              <a:gdLst>
                <a:gd name="T0" fmla="*/ 8 w 8"/>
                <a:gd name="T1" fmla="*/ 3 h 6"/>
                <a:gd name="T2" fmla="*/ 2 w 8"/>
                <a:gd name="T3" fmla="*/ 6 h 6"/>
                <a:gd name="T4" fmla="*/ 0 w 8"/>
                <a:gd name="T5" fmla="*/ 2 h 6"/>
                <a:gd name="T6" fmla="*/ 8 w 8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6">
                  <a:moveTo>
                    <a:pt x="8" y="3"/>
                  </a:moveTo>
                  <a:cubicBezTo>
                    <a:pt x="6" y="5"/>
                    <a:pt x="5" y="3"/>
                    <a:pt x="2" y="6"/>
                  </a:cubicBezTo>
                  <a:cubicBezTo>
                    <a:pt x="2" y="4"/>
                    <a:pt x="1" y="3"/>
                    <a:pt x="0" y="2"/>
                  </a:cubicBezTo>
                  <a:cubicBezTo>
                    <a:pt x="2" y="2"/>
                    <a:pt x="7" y="0"/>
                    <a:pt x="8" y="3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00"/>
                </a:solidFill>
                <a:latin typeface="+mn-lt"/>
                <a:ea typeface="+mn-ea"/>
              </a:endParaRPr>
            </a:p>
          </p:txBody>
        </p:sp>
        <p:sp>
          <p:nvSpPr>
            <p:cNvPr id="133" name="Freeform 154"/>
            <p:cNvSpPr>
              <a:spLocks/>
            </p:cNvSpPr>
            <p:nvPr/>
          </p:nvSpPr>
          <p:spPr bwMode="auto">
            <a:xfrm>
              <a:off x="7371134" y="4330700"/>
              <a:ext cx="124941" cy="23813"/>
            </a:xfrm>
            <a:custGeom>
              <a:avLst/>
              <a:gdLst>
                <a:gd name="T0" fmla="*/ 22 w 22"/>
                <a:gd name="T1" fmla="*/ 2 h 7"/>
                <a:gd name="T2" fmla="*/ 22 w 22"/>
                <a:gd name="T3" fmla="*/ 4 h 7"/>
                <a:gd name="T4" fmla="*/ 0 w 22"/>
                <a:gd name="T5" fmla="*/ 7 h 7"/>
                <a:gd name="T6" fmla="*/ 0 w 22"/>
                <a:gd name="T7" fmla="*/ 2 h 7"/>
                <a:gd name="T8" fmla="*/ 22 w 22"/>
                <a:gd name="T9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7">
                  <a:moveTo>
                    <a:pt x="22" y="2"/>
                  </a:moveTo>
                  <a:cubicBezTo>
                    <a:pt x="21" y="2"/>
                    <a:pt x="22" y="3"/>
                    <a:pt x="22" y="4"/>
                  </a:cubicBezTo>
                  <a:cubicBezTo>
                    <a:pt x="15" y="5"/>
                    <a:pt x="7" y="5"/>
                    <a:pt x="0" y="7"/>
                  </a:cubicBezTo>
                  <a:cubicBezTo>
                    <a:pt x="0" y="5"/>
                    <a:pt x="0" y="4"/>
                    <a:pt x="0" y="2"/>
                  </a:cubicBezTo>
                  <a:cubicBezTo>
                    <a:pt x="5" y="4"/>
                    <a:pt x="16" y="0"/>
                    <a:pt x="22" y="2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00"/>
                </a:solidFill>
                <a:latin typeface="+mn-lt"/>
                <a:ea typeface="+mn-ea"/>
              </a:endParaRPr>
            </a:p>
          </p:txBody>
        </p:sp>
        <p:sp>
          <p:nvSpPr>
            <p:cNvPr id="134" name="Freeform 155"/>
            <p:cNvSpPr>
              <a:spLocks/>
            </p:cNvSpPr>
            <p:nvPr/>
          </p:nvSpPr>
          <p:spPr bwMode="auto">
            <a:xfrm>
              <a:off x="2645616" y="4449763"/>
              <a:ext cx="1043945" cy="42863"/>
            </a:xfrm>
            <a:custGeom>
              <a:avLst/>
              <a:gdLst>
                <a:gd name="T0" fmla="*/ 65 w 184"/>
                <a:gd name="T1" fmla="*/ 4 h 13"/>
                <a:gd name="T2" fmla="*/ 158 w 184"/>
                <a:gd name="T3" fmla="*/ 8 h 13"/>
                <a:gd name="T4" fmla="*/ 184 w 184"/>
                <a:gd name="T5" fmla="*/ 8 h 13"/>
                <a:gd name="T6" fmla="*/ 116 w 184"/>
                <a:gd name="T7" fmla="*/ 9 h 13"/>
                <a:gd name="T8" fmla="*/ 83 w 184"/>
                <a:gd name="T9" fmla="*/ 12 h 13"/>
                <a:gd name="T10" fmla="*/ 45 w 184"/>
                <a:gd name="T11" fmla="*/ 10 h 13"/>
                <a:gd name="T12" fmla="*/ 0 w 184"/>
                <a:gd name="T13" fmla="*/ 6 h 13"/>
                <a:gd name="T14" fmla="*/ 65 w 184"/>
                <a:gd name="T15" fmla="*/ 4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4" h="13">
                  <a:moveTo>
                    <a:pt x="65" y="4"/>
                  </a:moveTo>
                  <a:cubicBezTo>
                    <a:pt x="97" y="12"/>
                    <a:pt x="129" y="5"/>
                    <a:pt x="158" y="8"/>
                  </a:cubicBezTo>
                  <a:cubicBezTo>
                    <a:pt x="160" y="4"/>
                    <a:pt x="177" y="7"/>
                    <a:pt x="184" y="8"/>
                  </a:cubicBezTo>
                  <a:cubicBezTo>
                    <a:pt x="167" y="13"/>
                    <a:pt x="142" y="9"/>
                    <a:pt x="116" y="9"/>
                  </a:cubicBezTo>
                  <a:cubicBezTo>
                    <a:pt x="104" y="10"/>
                    <a:pt x="93" y="12"/>
                    <a:pt x="83" y="12"/>
                  </a:cubicBezTo>
                  <a:cubicBezTo>
                    <a:pt x="71" y="11"/>
                    <a:pt x="60" y="10"/>
                    <a:pt x="45" y="10"/>
                  </a:cubicBezTo>
                  <a:cubicBezTo>
                    <a:pt x="31" y="10"/>
                    <a:pt x="12" y="12"/>
                    <a:pt x="0" y="6"/>
                  </a:cubicBezTo>
                  <a:cubicBezTo>
                    <a:pt x="19" y="0"/>
                    <a:pt x="44" y="11"/>
                    <a:pt x="65" y="4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00"/>
                </a:solidFill>
                <a:latin typeface="+mn-lt"/>
                <a:ea typeface="+mn-ea"/>
              </a:endParaRPr>
            </a:p>
          </p:txBody>
        </p:sp>
      </p:grpSp>
      <p:sp>
        <p:nvSpPr>
          <p:cNvPr id="141" name="文本框 140"/>
          <p:cNvSpPr txBox="1"/>
          <p:nvPr/>
        </p:nvSpPr>
        <p:spPr>
          <a:xfrm>
            <a:off x="2518816" y="2642106"/>
            <a:ext cx="4060558" cy="36933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1" dirty="0" smtClean="0">
                <a:blipFill dpi="0" rotWithShape="1">
                  <a:blip r:embed="rId2"/>
                  <a:srcRect/>
                  <a:stretch>
                    <a:fillRect/>
                  </a:stretch>
                </a:blipFill>
                <a:latin typeface="+mn-lt"/>
                <a:ea typeface="+mn-ea"/>
              </a:rPr>
              <a:t>教师：张靓靓       办公室：教一</a:t>
            </a:r>
            <a:r>
              <a:rPr lang="en-US" altLang="zh-CN" b="1" dirty="0" smtClean="0">
                <a:blipFill dpi="0" rotWithShape="1">
                  <a:blip r:embed="rId2"/>
                  <a:srcRect/>
                  <a:stretch>
                    <a:fillRect/>
                  </a:stretch>
                </a:blipFill>
                <a:latin typeface="+mn-lt"/>
                <a:ea typeface="+mn-ea"/>
              </a:rPr>
              <a:t>230</a:t>
            </a:r>
            <a:endParaRPr lang="zh-CN" altLang="en-US" b="1" dirty="0">
              <a:blipFill dpi="0" rotWithShape="1">
                <a:blip r:embed="rId2"/>
                <a:srcRect/>
                <a:stretch>
                  <a:fillRect/>
                </a:stretch>
              </a:blipFill>
              <a:latin typeface="+mn-lt"/>
              <a:ea typeface="+mn-ea"/>
            </a:endParaRPr>
          </a:p>
        </p:txBody>
      </p:sp>
      <p:pic>
        <p:nvPicPr>
          <p:cNvPr id="68" name="图片 6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50110" y="3167646"/>
            <a:ext cx="3241776" cy="1401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929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106373" y="17115"/>
            <a:ext cx="903762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dirty="0" smtClean="0">
                <a:blipFill>
                  <a:blip r:embed="rId3"/>
                  <a:stretch>
                    <a:fillRect/>
                  </a:stretch>
                </a:blipFill>
              </a:rPr>
              <a:t>运算符、表达式与语句</a:t>
            </a:r>
            <a:endParaRPr lang="zh-CN" altLang="en-US" sz="3200" b="1" dirty="0">
              <a:blipFill>
                <a:blip r:embed="rId3"/>
                <a:stretch>
                  <a:fillRect/>
                </a:stretch>
              </a:blipFill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0" y="642481"/>
            <a:ext cx="9144000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 2"/>
          <p:cNvSpPr/>
          <p:nvPr/>
        </p:nvSpPr>
        <p:spPr>
          <a:xfrm>
            <a:off x="48126" y="683073"/>
            <a:ext cx="8746957" cy="52137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eaLnBrk="1" hangingPunct="1">
              <a:lnSpc>
                <a:spcPct val="120000"/>
              </a:lnSpc>
              <a:spcBef>
                <a:spcPct val="30000"/>
              </a:spcBef>
            </a:pP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b="1" dirty="0" err="1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Instanceof</a:t>
            </a:r>
            <a:r>
              <a:rPr lang="zh-CN" altLang="en-US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运算符：</a:t>
            </a:r>
            <a:endParaRPr lang="en-US" altLang="zh-CN" b="1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 eaLnBrk="1" hangingPunct="1">
              <a:lnSpc>
                <a:spcPct val="120000"/>
              </a:lnSpc>
              <a:spcBef>
                <a:spcPct val="30000"/>
              </a:spcBef>
            </a:pPr>
            <a:r>
              <a:rPr lang="en-US" altLang="zh-CN" b="1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instanceof</a:t>
            </a:r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运算符是二目运算符，左面的操作元是一个对象；右面是一个类。当左面的对象是右面的类或子类创建的对象时，该运算符运算的结果是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true ，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否则是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false。 </a:t>
            </a:r>
          </a:p>
          <a:p>
            <a:r>
              <a:rPr lang="en-US" sz="1100" b="1" dirty="0">
                <a:solidFill>
                  <a:schemeClr val="bg1"/>
                </a:solidFill>
              </a:rPr>
              <a:t>package </a:t>
            </a:r>
            <a:r>
              <a:rPr lang="en-US" sz="1100" b="1" dirty="0" err="1">
                <a:solidFill>
                  <a:schemeClr val="bg1"/>
                </a:solidFill>
              </a:rPr>
              <a:t>helloj</a:t>
            </a:r>
            <a:r>
              <a:rPr lang="en-US" sz="1100" b="1" dirty="0">
                <a:solidFill>
                  <a:schemeClr val="bg1"/>
                </a:solidFill>
              </a:rPr>
              <a:t>;</a:t>
            </a:r>
          </a:p>
          <a:p>
            <a:r>
              <a:rPr lang="en-US" sz="1100" b="1" dirty="0">
                <a:solidFill>
                  <a:schemeClr val="bg1"/>
                </a:solidFill>
              </a:rPr>
              <a:t>public class compare {</a:t>
            </a:r>
          </a:p>
          <a:p>
            <a:r>
              <a:rPr lang="en-US" sz="1100" b="1" dirty="0">
                <a:solidFill>
                  <a:schemeClr val="bg1"/>
                </a:solidFill>
              </a:rPr>
              <a:t>static class A{ }</a:t>
            </a:r>
          </a:p>
          <a:p>
            <a:r>
              <a:rPr lang="en-US" sz="1100" b="1" dirty="0">
                <a:solidFill>
                  <a:schemeClr val="bg1"/>
                </a:solidFill>
              </a:rPr>
              <a:t>static class B extends A{ }</a:t>
            </a:r>
          </a:p>
          <a:p>
            <a:endParaRPr lang="en-US" sz="1100" b="1" dirty="0">
              <a:solidFill>
                <a:schemeClr val="bg1"/>
              </a:solidFill>
            </a:endParaRPr>
          </a:p>
          <a:p>
            <a:r>
              <a:rPr lang="en-US" sz="1100" b="1" dirty="0">
                <a:solidFill>
                  <a:schemeClr val="bg1"/>
                </a:solidFill>
              </a:rPr>
              <a:t>public static void main(String[] </a:t>
            </a:r>
            <a:r>
              <a:rPr lang="en-US" sz="1100" b="1" dirty="0" err="1">
                <a:solidFill>
                  <a:schemeClr val="bg1"/>
                </a:solidFill>
              </a:rPr>
              <a:t>args</a:t>
            </a:r>
            <a:r>
              <a:rPr lang="en-US" sz="1100" b="1" dirty="0">
                <a:solidFill>
                  <a:schemeClr val="bg1"/>
                </a:solidFill>
              </a:rPr>
              <a:t>) {</a:t>
            </a:r>
          </a:p>
          <a:p>
            <a:r>
              <a:rPr lang="en-US" sz="1100" b="1" dirty="0">
                <a:solidFill>
                  <a:schemeClr val="bg1"/>
                </a:solidFill>
              </a:rPr>
              <a:t>        A </a:t>
            </a:r>
            <a:r>
              <a:rPr lang="en-US" sz="1100" b="1" dirty="0" err="1">
                <a:solidFill>
                  <a:schemeClr val="bg1"/>
                </a:solidFill>
              </a:rPr>
              <a:t>a</a:t>
            </a:r>
            <a:r>
              <a:rPr lang="en-US" sz="1100" b="1" dirty="0">
                <a:solidFill>
                  <a:schemeClr val="bg1"/>
                </a:solidFill>
              </a:rPr>
              <a:t> = new A();</a:t>
            </a:r>
          </a:p>
          <a:p>
            <a:r>
              <a:rPr lang="en-US" sz="1100" b="1" dirty="0">
                <a:solidFill>
                  <a:schemeClr val="bg1"/>
                </a:solidFill>
              </a:rPr>
              <a:t>        B </a:t>
            </a:r>
            <a:r>
              <a:rPr lang="en-US" sz="1100" b="1" dirty="0" err="1">
                <a:solidFill>
                  <a:schemeClr val="bg1"/>
                </a:solidFill>
              </a:rPr>
              <a:t>b</a:t>
            </a:r>
            <a:r>
              <a:rPr lang="en-US" sz="1100" b="1" dirty="0">
                <a:solidFill>
                  <a:schemeClr val="bg1"/>
                </a:solidFill>
              </a:rPr>
              <a:t> = new B();</a:t>
            </a:r>
          </a:p>
          <a:p>
            <a:endParaRPr lang="en-US" sz="1100" b="1" dirty="0">
              <a:solidFill>
                <a:schemeClr val="bg1"/>
              </a:solidFill>
            </a:endParaRPr>
          </a:p>
          <a:p>
            <a:r>
              <a:rPr lang="en-US" sz="1100" b="1" dirty="0">
                <a:solidFill>
                  <a:schemeClr val="bg1"/>
                </a:solidFill>
              </a:rPr>
              <a:t>        </a:t>
            </a:r>
            <a:r>
              <a:rPr lang="en-US" sz="1100" b="1" dirty="0" err="1">
                <a:solidFill>
                  <a:schemeClr val="bg1"/>
                </a:solidFill>
              </a:rPr>
              <a:t>System.out.println</a:t>
            </a:r>
            <a:r>
              <a:rPr lang="en-US" sz="1100" b="1" dirty="0">
                <a:solidFill>
                  <a:schemeClr val="bg1"/>
                </a:solidFill>
              </a:rPr>
              <a:t>( "a </a:t>
            </a:r>
            <a:r>
              <a:rPr lang="en-US" sz="1100" b="1" dirty="0" err="1">
                <a:solidFill>
                  <a:schemeClr val="bg1"/>
                </a:solidFill>
              </a:rPr>
              <a:t>instanceof</a:t>
            </a:r>
            <a:r>
              <a:rPr lang="en-US" sz="1100" b="1" dirty="0">
                <a:solidFill>
                  <a:schemeClr val="bg1"/>
                </a:solidFill>
              </a:rPr>
              <a:t> A </a:t>
            </a:r>
            <a:r>
              <a:rPr lang="zh-CN" altLang="en-US" sz="1100" b="1" dirty="0">
                <a:solidFill>
                  <a:schemeClr val="bg1"/>
                </a:solidFill>
              </a:rPr>
              <a:t>的结果</a:t>
            </a:r>
            <a:r>
              <a:rPr lang="en-US" altLang="zh-CN" sz="1100" b="1" dirty="0">
                <a:solidFill>
                  <a:schemeClr val="bg1"/>
                </a:solidFill>
              </a:rPr>
              <a:t>:"</a:t>
            </a:r>
            <a:r>
              <a:rPr lang="zh-CN" altLang="en-US" sz="1100" b="1" dirty="0">
                <a:solidFill>
                  <a:schemeClr val="bg1"/>
                </a:solidFill>
              </a:rPr>
              <a:t> </a:t>
            </a:r>
            <a:r>
              <a:rPr lang="en-US" altLang="zh-CN" sz="1100" b="1" dirty="0">
                <a:solidFill>
                  <a:schemeClr val="bg1"/>
                </a:solidFill>
              </a:rPr>
              <a:t>+ ( </a:t>
            </a:r>
            <a:r>
              <a:rPr lang="en-US" sz="1100" b="1" dirty="0">
                <a:solidFill>
                  <a:schemeClr val="bg1"/>
                </a:solidFill>
              </a:rPr>
              <a:t>a </a:t>
            </a:r>
            <a:r>
              <a:rPr lang="en-US" sz="1100" b="1" dirty="0" err="1">
                <a:solidFill>
                  <a:schemeClr val="bg1"/>
                </a:solidFill>
              </a:rPr>
              <a:t>instanceof</a:t>
            </a:r>
            <a:r>
              <a:rPr lang="en-US" sz="1100" b="1" dirty="0">
                <a:solidFill>
                  <a:schemeClr val="bg1"/>
                </a:solidFill>
              </a:rPr>
              <a:t> A ) );</a:t>
            </a:r>
          </a:p>
          <a:p>
            <a:r>
              <a:rPr lang="en-US" sz="1100" b="1" dirty="0">
                <a:solidFill>
                  <a:schemeClr val="bg1"/>
                </a:solidFill>
              </a:rPr>
              <a:t>        </a:t>
            </a:r>
            <a:r>
              <a:rPr lang="en-US" sz="1100" b="1" dirty="0" err="1">
                <a:solidFill>
                  <a:schemeClr val="bg1"/>
                </a:solidFill>
              </a:rPr>
              <a:t>System.out.println</a:t>
            </a:r>
            <a:r>
              <a:rPr lang="en-US" sz="1100" b="1" dirty="0">
                <a:solidFill>
                  <a:schemeClr val="bg1"/>
                </a:solidFill>
              </a:rPr>
              <a:t>( "b </a:t>
            </a:r>
            <a:r>
              <a:rPr lang="en-US" sz="1100" b="1" dirty="0" err="1">
                <a:solidFill>
                  <a:schemeClr val="bg1"/>
                </a:solidFill>
              </a:rPr>
              <a:t>instanceof</a:t>
            </a:r>
            <a:r>
              <a:rPr lang="en-US" sz="1100" b="1" dirty="0">
                <a:solidFill>
                  <a:schemeClr val="bg1"/>
                </a:solidFill>
              </a:rPr>
              <a:t> A </a:t>
            </a:r>
            <a:r>
              <a:rPr lang="zh-CN" altLang="en-US" sz="1100" b="1" dirty="0">
                <a:solidFill>
                  <a:schemeClr val="bg1"/>
                </a:solidFill>
              </a:rPr>
              <a:t>的结果</a:t>
            </a:r>
            <a:r>
              <a:rPr lang="en-US" altLang="zh-CN" sz="1100" b="1" dirty="0">
                <a:solidFill>
                  <a:schemeClr val="bg1"/>
                </a:solidFill>
              </a:rPr>
              <a:t>:"</a:t>
            </a:r>
            <a:r>
              <a:rPr lang="zh-CN" altLang="en-US" sz="1100" b="1" dirty="0">
                <a:solidFill>
                  <a:schemeClr val="bg1"/>
                </a:solidFill>
              </a:rPr>
              <a:t> </a:t>
            </a:r>
            <a:r>
              <a:rPr lang="en-US" altLang="zh-CN" sz="1100" b="1" dirty="0">
                <a:solidFill>
                  <a:schemeClr val="bg1"/>
                </a:solidFill>
              </a:rPr>
              <a:t>+ ( </a:t>
            </a:r>
            <a:r>
              <a:rPr lang="en-US" sz="1100" b="1" dirty="0">
                <a:solidFill>
                  <a:schemeClr val="bg1"/>
                </a:solidFill>
              </a:rPr>
              <a:t>b </a:t>
            </a:r>
            <a:r>
              <a:rPr lang="en-US" sz="1100" b="1" dirty="0" err="1">
                <a:solidFill>
                  <a:schemeClr val="bg1"/>
                </a:solidFill>
              </a:rPr>
              <a:t>instanceof</a:t>
            </a:r>
            <a:r>
              <a:rPr lang="en-US" sz="1100" b="1" dirty="0">
                <a:solidFill>
                  <a:schemeClr val="bg1"/>
                </a:solidFill>
              </a:rPr>
              <a:t> A ) );</a:t>
            </a:r>
          </a:p>
          <a:p>
            <a:r>
              <a:rPr lang="en-US" sz="1100" b="1" dirty="0">
                <a:solidFill>
                  <a:schemeClr val="bg1"/>
                </a:solidFill>
              </a:rPr>
              <a:t>        </a:t>
            </a:r>
            <a:r>
              <a:rPr lang="en-US" sz="1100" b="1" dirty="0" err="1">
                <a:solidFill>
                  <a:schemeClr val="bg1"/>
                </a:solidFill>
              </a:rPr>
              <a:t>System.out.println</a:t>
            </a:r>
            <a:r>
              <a:rPr lang="en-US" sz="1100" b="1" dirty="0">
                <a:solidFill>
                  <a:schemeClr val="bg1"/>
                </a:solidFill>
              </a:rPr>
              <a:t>();</a:t>
            </a:r>
          </a:p>
          <a:p>
            <a:r>
              <a:rPr lang="en-US" sz="1100" b="1" dirty="0">
                <a:solidFill>
                  <a:schemeClr val="bg1"/>
                </a:solidFill>
              </a:rPr>
              <a:t>        </a:t>
            </a:r>
            <a:r>
              <a:rPr lang="en-US" sz="1100" b="1" dirty="0" err="1">
                <a:solidFill>
                  <a:schemeClr val="bg1"/>
                </a:solidFill>
              </a:rPr>
              <a:t>System.out.println</a:t>
            </a:r>
            <a:r>
              <a:rPr lang="en-US" sz="1100" b="1" dirty="0">
                <a:solidFill>
                  <a:schemeClr val="bg1"/>
                </a:solidFill>
              </a:rPr>
              <a:t>( "a </a:t>
            </a:r>
            <a:r>
              <a:rPr lang="en-US" sz="1100" b="1" dirty="0" err="1">
                <a:solidFill>
                  <a:schemeClr val="bg1"/>
                </a:solidFill>
              </a:rPr>
              <a:t>instanceof</a:t>
            </a:r>
            <a:r>
              <a:rPr lang="en-US" sz="1100" b="1" dirty="0">
                <a:solidFill>
                  <a:schemeClr val="bg1"/>
                </a:solidFill>
              </a:rPr>
              <a:t> B </a:t>
            </a:r>
            <a:r>
              <a:rPr lang="zh-CN" altLang="en-US" sz="1100" b="1" dirty="0">
                <a:solidFill>
                  <a:schemeClr val="bg1"/>
                </a:solidFill>
              </a:rPr>
              <a:t>的结果</a:t>
            </a:r>
            <a:r>
              <a:rPr lang="en-US" altLang="zh-CN" sz="1100" b="1" dirty="0">
                <a:solidFill>
                  <a:schemeClr val="bg1"/>
                </a:solidFill>
              </a:rPr>
              <a:t>:"</a:t>
            </a:r>
            <a:r>
              <a:rPr lang="zh-CN" altLang="en-US" sz="1100" b="1" dirty="0">
                <a:solidFill>
                  <a:schemeClr val="bg1"/>
                </a:solidFill>
              </a:rPr>
              <a:t> </a:t>
            </a:r>
            <a:r>
              <a:rPr lang="en-US" altLang="zh-CN" sz="1100" b="1" dirty="0">
                <a:solidFill>
                  <a:schemeClr val="bg1"/>
                </a:solidFill>
              </a:rPr>
              <a:t>+ ( </a:t>
            </a:r>
            <a:r>
              <a:rPr lang="en-US" sz="1100" b="1" dirty="0">
                <a:solidFill>
                  <a:schemeClr val="bg1"/>
                </a:solidFill>
              </a:rPr>
              <a:t>a </a:t>
            </a:r>
            <a:r>
              <a:rPr lang="en-US" sz="1100" b="1" dirty="0" err="1">
                <a:solidFill>
                  <a:schemeClr val="bg1"/>
                </a:solidFill>
              </a:rPr>
              <a:t>instanceof</a:t>
            </a:r>
            <a:r>
              <a:rPr lang="en-US" sz="1100" b="1" dirty="0">
                <a:solidFill>
                  <a:schemeClr val="bg1"/>
                </a:solidFill>
              </a:rPr>
              <a:t> B ) );</a:t>
            </a:r>
          </a:p>
          <a:p>
            <a:r>
              <a:rPr lang="en-US" sz="1100" b="1" dirty="0">
                <a:solidFill>
                  <a:schemeClr val="bg1"/>
                </a:solidFill>
              </a:rPr>
              <a:t>        </a:t>
            </a:r>
            <a:r>
              <a:rPr lang="en-US" sz="1100" b="1" dirty="0" err="1">
                <a:solidFill>
                  <a:schemeClr val="bg1"/>
                </a:solidFill>
              </a:rPr>
              <a:t>System.out.println</a:t>
            </a:r>
            <a:r>
              <a:rPr lang="en-US" sz="1100" b="1" dirty="0">
                <a:solidFill>
                  <a:schemeClr val="bg1"/>
                </a:solidFill>
              </a:rPr>
              <a:t>( "b </a:t>
            </a:r>
            <a:r>
              <a:rPr lang="en-US" sz="1100" b="1" dirty="0" err="1">
                <a:solidFill>
                  <a:schemeClr val="bg1"/>
                </a:solidFill>
              </a:rPr>
              <a:t>instanceof</a:t>
            </a:r>
            <a:r>
              <a:rPr lang="en-US" sz="1100" b="1" dirty="0">
                <a:solidFill>
                  <a:schemeClr val="bg1"/>
                </a:solidFill>
              </a:rPr>
              <a:t> B </a:t>
            </a:r>
            <a:r>
              <a:rPr lang="zh-CN" altLang="en-US" sz="1100" b="1" dirty="0">
                <a:solidFill>
                  <a:schemeClr val="bg1"/>
                </a:solidFill>
              </a:rPr>
              <a:t>的结果</a:t>
            </a:r>
            <a:r>
              <a:rPr lang="en-US" altLang="zh-CN" sz="1100" b="1" dirty="0">
                <a:solidFill>
                  <a:schemeClr val="bg1"/>
                </a:solidFill>
              </a:rPr>
              <a:t>:"</a:t>
            </a:r>
            <a:r>
              <a:rPr lang="zh-CN" altLang="en-US" sz="1100" b="1" dirty="0">
                <a:solidFill>
                  <a:schemeClr val="bg1"/>
                </a:solidFill>
              </a:rPr>
              <a:t> </a:t>
            </a:r>
            <a:r>
              <a:rPr lang="en-US" altLang="zh-CN" sz="1100" b="1" dirty="0">
                <a:solidFill>
                  <a:schemeClr val="bg1"/>
                </a:solidFill>
              </a:rPr>
              <a:t>+ ( </a:t>
            </a:r>
            <a:r>
              <a:rPr lang="en-US" sz="1100" b="1" dirty="0">
                <a:solidFill>
                  <a:schemeClr val="bg1"/>
                </a:solidFill>
              </a:rPr>
              <a:t>b </a:t>
            </a:r>
            <a:r>
              <a:rPr lang="en-US" sz="1100" b="1" dirty="0" err="1">
                <a:solidFill>
                  <a:schemeClr val="bg1"/>
                </a:solidFill>
              </a:rPr>
              <a:t>instanceof</a:t>
            </a:r>
            <a:r>
              <a:rPr lang="en-US" sz="1100" b="1" dirty="0">
                <a:solidFill>
                  <a:schemeClr val="bg1"/>
                </a:solidFill>
              </a:rPr>
              <a:t> B ) );</a:t>
            </a:r>
          </a:p>
          <a:p>
            <a:r>
              <a:rPr lang="en-US" sz="1100" b="1" dirty="0">
                <a:solidFill>
                  <a:schemeClr val="bg1"/>
                </a:solidFill>
              </a:rPr>
              <a:t>        </a:t>
            </a:r>
            <a:r>
              <a:rPr lang="en-US" sz="1100" b="1" dirty="0" err="1">
                <a:solidFill>
                  <a:schemeClr val="bg1"/>
                </a:solidFill>
              </a:rPr>
              <a:t>System.out.println</a:t>
            </a:r>
            <a:r>
              <a:rPr lang="en-US" sz="1100" b="1" dirty="0">
                <a:solidFill>
                  <a:schemeClr val="bg1"/>
                </a:solidFill>
              </a:rPr>
              <a:t>();</a:t>
            </a:r>
          </a:p>
          <a:p>
            <a:r>
              <a:rPr lang="en-US" sz="1100" b="1" dirty="0">
                <a:solidFill>
                  <a:schemeClr val="bg1"/>
                </a:solidFill>
              </a:rPr>
              <a:t>}</a:t>
            </a:r>
          </a:p>
          <a:p>
            <a:r>
              <a:rPr lang="en-US" sz="1100" b="1" dirty="0">
                <a:solidFill>
                  <a:schemeClr val="bg1"/>
                </a:solidFill>
              </a:rPr>
              <a:t>}</a:t>
            </a:r>
            <a:endParaRPr lang="zh-CN" altLang="en-US" sz="1100" b="1" dirty="0">
              <a:solidFill>
                <a:schemeClr val="bg1"/>
              </a:solidFill>
            </a:endParaRPr>
          </a:p>
          <a:p>
            <a:pPr algn="just" eaLnBrk="1" hangingPunct="1">
              <a:lnSpc>
                <a:spcPct val="120000"/>
              </a:lnSpc>
              <a:spcBef>
                <a:spcPct val="30000"/>
              </a:spcBef>
            </a:pPr>
            <a:endParaRPr lang="en-US" altLang="zh-CN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 eaLnBrk="1" hangingPunct="1">
              <a:lnSpc>
                <a:spcPct val="120000"/>
              </a:lnSpc>
              <a:spcBef>
                <a:spcPct val="30000"/>
              </a:spcBef>
            </a:pPr>
            <a:endParaRPr lang="en-US" altLang="zh-CN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52688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连接符 5"/>
          <p:cNvCxnSpPr/>
          <p:nvPr/>
        </p:nvCxnSpPr>
        <p:spPr>
          <a:xfrm>
            <a:off x="0" y="598360"/>
            <a:ext cx="9144000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106373" y="17115"/>
            <a:ext cx="903762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dirty="0" smtClean="0">
                <a:blipFill>
                  <a:blip r:embed="rId2"/>
                  <a:stretch>
                    <a:fillRect/>
                  </a:stretch>
                </a:blipFill>
              </a:rPr>
              <a:t>方法重载与多态</a:t>
            </a:r>
            <a:endParaRPr lang="zh-CN" altLang="en-US" sz="3200" b="1" dirty="0">
              <a:blipFill>
                <a:blip r:embed="rId2"/>
                <a:stretch>
                  <a:fillRect/>
                </a:stretch>
              </a:blip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35794" y="644056"/>
            <a:ext cx="895629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kumimoji="1" lang="zh-CN" altLang="en-US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中存在两种多态：重载和重写，重写是个与继承有关的多态。</a:t>
            </a:r>
            <a:endParaRPr kumimoji="1" lang="en-US" altLang="zh-CN" b="1" dirty="0" smtClean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kumimoji="1" lang="en-US" altLang="zh-CN" b="1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kumimoji="1" lang="zh-CN" altLang="en-US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方法重载的意思</a:t>
            </a:r>
            <a:r>
              <a:rPr kumimoji="1" lang="zh-CN" altLang="en-US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</a:t>
            </a:r>
            <a:r>
              <a:rPr kumimoji="1" lang="zh-CN" altLang="en-US" b="1" dirty="0" smtClean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功能的多态性</a:t>
            </a:r>
            <a:r>
              <a:rPr kumimoji="1" lang="zh-CN" altLang="en-US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kumimoji="1" lang="zh-CN" altLang="en-US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一个类中可以有多个</a:t>
            </a:r>
            <a:r>
              <a:rPr kumimoji="1" lang="zh-CN" altLang="en-US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方法具有相同</a:t>
            </a:r>
            <a:r>
              <a:rPr kumimoji="1" lang="zh-CN" altLang="en-US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的名字，但这些</a:t>
            </a:r>
            <a:r>
              <a:rPr kumimoji="1" lang="zh-CN" altLang="en-US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</a:t>
            </a:r>
            <a:endParaRPr kumimoji="1" lang="en-US" altLang="zh-CN" b="1" dirty="0" smtClean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kumimoji="1" lang="zh-CN" altLang="en-US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法</a:t>
            </a:r>
            <a:r>
              <a:rPr kumimoji="1" lang="zh-CN" altLang="en-US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kumimoji="1" lang="zh-CN" altLang="en-US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参数</a:t>
            </a:r>
            <a:r>
              <a:rPr kumimoji="1" lang="zh-CN" altLang="en-US" b="1" dirty="0" smtClean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必须</a:t>
            </a:r>
            <a:r>
              <a:rPr kumimoji="1" lang="zh-CN" altLang="en-US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不同</a:t>
            </a:r>
            <a:r>
              <a:rPr kumimoji="1" lang="zh-CN" altLang="en-US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，即或者是参数的个数不同，或者是参数的类型不同。</a:t>
            </a:r>
          </a:p>
          <a:p>
            <a:endParaRPr kumimoji="1" lang="en-US" altLang="zh-CN" b="1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570" y="1880315"/>
            <a:ext cx="3359912" cy="3015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808725"/>
      </p:ext>
    </p:extLst>
  </p:cSld>
  <p:clrMapOvr>
    <a:masterClrMapping/>
  </p:clrMapOvr>
  <p:transition spd="med" advClick="0" advTm="3000">
    <p:fade/>
  </p:transition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连接符 5"/>
          <p:cNvCxnSpPr/>
          <p:nvPr/>
        </p:nvCxnSpPr>
        <p:spPr>
          <a:xfrm>
            <a:off x="0" y="598360"/>
            <a:ext cx="9144000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106373" y="17115"/>
            <a:ext cx="903762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dirty="0" smtClean="0">
                <a:blipFill>
                  <a:blip r:embed="rId2"/>
                  <a:stretch>
                    <a:fillRect/>
                  </a:stretch>
                </a:blipFill>
              </a:rPr>
              <a:t>方法重载与多态</a:t>
            </a:r>
            <a:endParaRPr lang="zh-CN" altLang="en-US" sz="3200" b="1" dirty="0">
              <a:blipFill>
                <a:blip r:embed="rId2"/>
                <a:stretch>
                  <a:fillRect/>
                </a:stretch>
              </a:blip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112" y="698551"/>
            <a:ext cx="2849033" cy="441275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5123" y="698551"/>
            <a:ext cx="5149291" cy="4341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228461"/>
      </p:ext>
    </p:extLst>
  </p:cSld>
  <p:clrMapOvr>
    <a:masterClrMapping/>
  </p:clrMapOvr>
  <p:transition spd="med" advClick="0" advTm="3000">
    <p:fade/>
  </p:transition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连接符 5"/>
          <p:cNvCxnSpPr/>
          <p:nvPr/>
        </p:nvCxnSpPr>
        <p:spPr>
          <a:xfrm>
            <a:off x="0" y="598360"/>
            <a:ext cx="9144000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106373" y="17115"/>
            <a:ext cx="903762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 b="1" dirty="0" smtClean="0">
                <a:blipFill>
                  <a:blip r:embed="rId2"/>
                  <a:stretch>
                    <a:fillRect/>
                  </a:stretch>
                </a:blipFill>
              </a:rPr>
              <a:t>this</a:t>
            </a:r>
            <a:r>
              <a:rPr lang="zh-CN" altLang="en-US" sz="3200" b="1" dirty="0" smtClean="0">
                <a:blipFill>
                  <a:blip r:embed="rId2"/>
                  <a:stretch>
                    <a:fillRect/>
                  </a:stretch>
                </a:blipFill>
              </a:rPr>
              <a:t>关键字</a:t>
            </a:r>
            <a:endParaRPr lang="zh-CN" altLang="en-US" sz="3200" b="1" dirty="0">
              <a:blipFill>
                <a:blip r:embed="rId2"/>
                <a:stretch>
                  <a:fillRect/>
                </a:stretch>
              </a:blip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257577" y="717941"/>
            <a:ext cx="888642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this</a:t>
            </a:r>
            <a:r>
              <a:rPr kumimoji="1" lang="zh-CN" altLang="en-US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</a:t>
            </a:r>
            <a:r>
              <a:rPr kumimoji="1" lang="en-US" altLang="zh-CN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kumimoji="1" lang="zh-CN" altLang="en-US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的一个关键字，表示某个对象。</a:t>
            </a:r>
            <a:r>
              <a:rPr kumimoji="1" lang="en-US" altLang="zh-CN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this</a:t>
            </a:r>
            <a:r>
              <a:rPr kumimoji="1" lang="zh-CN" altLang="en-US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可以出现在实例方法和构造方法中，</a:t>
            </a:r>
            <a:r>
              <a:rPr kumimoji="1" lang="zh-CN" altLang="en-US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但不可以出现在类方法中</a:t>
            </a:r>
            <a:r>
              <a:rPr kumimoji="1" lang="zh-CN" altLang="en-US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kumimoji="1" lang="en-US" altLang="zh-CN" b="1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kumimoji="1" lang="zh-CN" altLang="en-US" sz="2000" b="1" dirty="0" smtClean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■ </a:t>
            </a:r>
            <a:r>
              <a:rPr kumimoji="1" lang="zh-CN" altLang="en-US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在构造方法中使用</a:t>
            </a:r>
            <a:r>
              <a:rPr kumimoji="1" lang="en-US" altLang="zh-CN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this</a:t>
            </a:r>
            <a:endParaRPr kumimoji="1" lang="zh-CN" altLang="en-US" b="1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577" y="1672048"/>
            <a:ext cx="6043657" cy="3271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125946"/>
      </p:ext>
    </p:extLst>
  </p:cSld>
  <p:clrMapOvr>
    <a:masterClrMapping/>
  </p:clrMapOvr>
  <p:transition spd="med" advClick="0" advTm="3000">
    <p:fade/>
  </p:transition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连接符 5"/>
          <p:cNvCxnSpPr/>
          <p:nvPr/>
        </p:nvCxnSpPr>
        <p:spPr>
          <a:xfrm>
            <a:off x="0" y="598360"/>
            <a:ext cx="9144000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106373" y="17115"/>
            <a:ext cx="903762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 b="1" dirty="0" smtClean="0">
                <a:blipFill>
                  <a:blip r:embed="rId2"/>
                  <a:stretch>
                    <a:fillRect/>
                  </a:stretch>
                </a:blipFill>
              </a:rPr>
              <a:t>this</a:t>
            </a:r>
            <a:r>
              <a:rPr lang="zh-CN" altLang="en-US" sz="3200" b="1" dirty="0" smtClean="0">
                <a:blipFill>
                  <a:blip r:embed="rId2"/>
                  <a:stretch>
                    <a:fillRect/>
                  </a:stretch>
                </a:blipFill>
              </a:rPr>
              <a:t>关键字</a:t>
            </a:r>
            <a:endParaRPr lang="zh-CN" altLang="en-US" sz="3200" b="1" dirty="0">
              <a:blipFill>
                <a:blip r:embed="rId2"/>
                <a:stretch>
                  <a:fillRect/>
                </a:stretch>
              </a:blip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167425" y="676085"/>
            <a:ext cx="888642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CN" altLang="en-US" sz="2000" b="1" dirty="0" smtClean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■ </a:t>
            </a:r>
            <a:r>
              <a:rPr kumimoji="1" lang="zh-CN" altLang="en-US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在实例方法中使用</a:t>
            </a:r>
            <a:r>
              <a:rPr kumimoji="1" lang="en-US" altLang="zh-CN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this</a:t>
            </a:r>
            <a:endParaRPr kumimoji="1" lang="zh-CN" altLang="en-US" b="1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67425" y="1076195"/>
            <a:ext cx="8654603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CN" altLang="en-US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实例方法必须只能通过对象来调用，不能用类名来调用。当</a:t>
            </a:r>
            <a:r>
              <a:rPr kumimoji="1" lang="en-US" altLang="zh-CN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this</a:t>
            </a:r>
            <a:r>
              <a:rPr kumimoji="1" lang="zh-CN" altLang="en-US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关键字出现实例方法中时，代表正在调用该方法的当前对象</a:t>
            </a:r>
            <a:r>
              <a:rPr kumimoji="1" lang="zh-CN" altLang="en-US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  <a:p>
            <a:r>
              <a:rPr kumimoji="1" lang="zh-CN" altLang="en-US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实例方法可以操作类的成员变量，当实例成员变量在实例方法中出现时，默认的格式是：</a:t>
            </a:r>
          </a:p>
          <a:p>
            <a:r>
              <a:rPr kumimoji="1" lang="en-US" altLang="zh-CN" b="1" dirty="0" smtClean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this</a:t>
            </a:r>
            <a:r>
              <a:rPr kumimoji="1" lang="en-US" altLang="zh-CN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kumimoji="1" lang="zh-CN" altLang="en-US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成员变量</a:t>
            </a:r>
            <a:r>
              <a:rPr kumimoji="1" lang="en-US" altLang="zh-CN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</a:p>
          <a:p>
            <a:r>
              <a:rPr kumimoji="1" lang="zh-CN" altLang="en-US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</a:t>
            </a:r>
            <a:r>
              <a:rPr kumimoji="1" lang="en-US" altLang="zh-CN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static</a:t>
            </a:r>
            <a:r>
              <a:rPr kumimoji="1" lang="zh-CN" altLang="en-US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成员变量在实例方法中出现时，默认的格式是：</a:t>
            </a:r>
          </a:p>
          <a:p>
            <a:r>
              <a:rPr kumimoji="1" lang="zh-CN" altLang="en-US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</a:t>
            </a:r>
            <a:r>
              <a:rPr kumimoji="1" lang="zh-CN" altLang="en-US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名</a:t>
            </a:r>
            <a:r>
              <a:rPr kumimoji="1" lang="en-US" altLang="zh-CN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kumimoji="1" lang="zh-CN" altLang="en-US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成员变量</a:t>
            </a:r>
            <a:r>
              <a:rPr kumimoji="1" lang="en-US" altLang="zh-CN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; 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6505" y="2829296"/>
            <a:ext cx="2756481" cy="2122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187057"/>
      </p:ext>
    </p:extLst>
  </p:cSld>
  <p:clrMapOvr>
    <a:masterClrMapping/>
  </p:clrMapOvr>
  <p:transition spd="med" advClick="0" advTm="3000">
    <p:fade/>
  </p:transition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连接符 5"/>
          <p:cNvCxnSpPr/>
          <p:nvPr/>
        </p:nvCxnSpPr>
        <p:spPr>
          <a:xfrm>
            <a:off x="0" y="598360"/>
            <a:ext cx="9144000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106373" y="17115"/>
            <a:ext cx="903762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 b="1" dirty="0" smtClean="0">
                <a:blipFill>
                  <a:blip r:embed="rId2"/>
                  <a:stretch>
                    <a:fillRect/>
                  </a:stretch>
                </a:blipFill>
              </a:rPr>
              <a:t>this</a:t>
            </a:r>
            <a:r>
              <a:rPr lang="zh-CN" altLang="en-US" sz="3200" b="1" dirty="0" smtClean="0">
                <a:blipFill>
                  <a:blip r:embed="rId2"/>
                  <a:stretch>
                    <a:fillRect/>
                  </a:stretch>
                </a:blipFill>
              </a:rPr>
              <a:t>关键字</a:t>
            </a:r>
            <a:endParaRPr lang="zh-CN" altLang="en-US" sz="3200" b="1" dirty="0">
              <a:blipFill>
                <a:blip r:embed="rId2"/>
                <a:stretch>
                  <a:fillRect/>
                </a:stretch>
              </a:blip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278" y="798113"/>
            <a:ext cx="2628919" cy="2233629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470857" y="1828800"/>
            <a:ext cx="4844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accent2">
                    <a:lumMod val="75000"/>
                  </a:schemeClr>
                </a:solidFill>
              </a:rPr>
              <a:t>=</a:t>
            </a:r>
            <a:endParaRPr lang="en-US" sz="4000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0969" y="798113"/>
            <a:ext cx="4298914" cy="113300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0969" y="1931118"/>
            <a:ext cx="4315195" cy="1907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182050"/>
      </p:ext>
    </p:extLst>
  </p:cSld>
  <p:clrMapOvr>
    <a:masterClrMapping/>
  </p:clrMapOvr>
  <p:transition spd="med" advClick="0" advTm="3000">
    <p:fade/>
  </p:transition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连接符 5"/>
          <p:cNvCxnSpPr/>
          <p:nvPr/>
        </p:nvCxnSpPr>
        <p:spPr>
          <a:xfrm>
            <a:off x="0" y="598360"/>
            <a:ext cx="9144000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106373" y="17115"/>
            <a:ext cx="903762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dirty="0">
                <a:blipFill>
                  <a:blip r:embed="rId2"/>
                  <a:stretch>
                    <a:fillRect/>
                  </a:stretch>
                </a:blipFill>
              </a:rPr>
              <a:t>包</a:t>
            </a:r>
            <a:endParaRPr lang="zh-CN" altLang="en-US" sz="3200" b="1" dirty="0">
              <a:blipFill>
                <a:blip r:embed="rId2"/>
                <a:stretch>
                  <a:fillRect/>
                </a:stretch>
              </a:blip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24209" y="717941"/>
            <a:ext cx="9095582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CN" altLang="en-US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包是</a:t>
            </a:r>
            <a:r>
              <a:rPr kumimoji="1" lang="en-US" altLang="zh-CN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kumimoji="1" lang="zh-CN" altLang="en-US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语言中有效地管理类的一个机制。</a:t>
            </a:r>
          </a:p>
          <a:p>
            <a:r>
              <a:rPr kumimoji="1" lang="zh-CN" altLang="en-US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包名的目的是有效的区分名字相同的类。不同</a:t>
            </a:r>
            <a:r>
              <a:rPr kumimoji="1" lang="en-US" altLang="zh-CN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kumimoji="1" lang="zh-CN" altLang="en-US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源文件中两个类名字相同时，它们可以通过隶属不同的包来相互区分</a:t>
            </a:r>
            <a:r>
              <a:rPr kumimoji="1" lang="zh-CN" altLang="en-US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kumimoji="1" lang="en-US" altLang="zh-CN" b="1" dirty="0" smtClean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kumimoji="1" lang="en-US" altLang="zh-CN" b="1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kumimoji="1" lang="zh-CN" altLang="zh-CN" sz="2000" b="1" dirty="0" smtClean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■</a:t>
            </a:r>
            <a:r>
              <a:rPr kumimoji="1" lang="zh-CN" altLang="en-US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包语句</a:t>
            </a:r>
            <a:endParaRPr kumimoji="1" lang="en-US" altLang="zh-CN" b="1" dirty="0" smtClean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kumimoji="1" lang="en-US" altLang="zh-CN" b="1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kumimoji="1" lang="zh-CN" altLang="en-US" b="1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06373" y="2179879"/>
            <a:ext cx="878339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CN" altLang="en-US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通过关键字</a:t>
            </a:r>
            <a:r>
              <a:rPr kumimoji="1" lang="en-US" altLang="zh-CN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package</a:t>
            </a:r>
            <a:r>
              <a:rPr kumimoji="1" lang="zh-CN" altLang="en-US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声明包语句。</a:t>
            </a:r>
          </a:p>
          <a:p>
            <a:r>
              <a:rPr kumimoji="1" lang="en-US" altLang="zh-CN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package</a:t>
            </a:r>
            <a:r>
              <a:rPr kumimoji="1" lang="zh-CN" altLang="en-US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语句作为</a:t>
            </a:r>
            <a:r>
              <a:rPr kumimoji="1" lang="en-US" altLang="zh-CN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kumimoji="1" lang="zh-CN" altLang="en-US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源文件的第一条语句，为该源文件中声明的类指定包名。</a:t>
            </a:r>
          </a:p>
          <a:p>
            <a:r>
              <a:rPr kumimoji="1" lang="en-US" altLang="zh-CN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package</a:t>
            </a:r>
            <a:r>
              <a:rPr kumimoji="1" lang="zh-CN" altLang="en-US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语句的一般格式为：</a:t>
            </a:r>
          </a:p>
          <a:p>
            <a:r>
              <a:rPr kumimoji="1" lang="zh-CN" altLang="en-US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kumimoji="1" lang="en-US" altLang="zh-CN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package </a:t>
            </a:r>
            <a:r>
              <a:rPr kumimoji="1" lang="zh-CN" altLang="en-US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包名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;    </a:t>
            </a:r>
          </a:p>
        </p:txBody>
      </p:sp>
    </p:spTree>
    <p:extLst>
      <p:ext uri="{BB962C8B-B14F-4D97-AF65-F5344CB8AC3E}">
        <p14:creationId xmlns:p14="http://schemas.microsoft.com/office/powerpoint/2010/main" val="779567073"/>
      </p:ext>
    </p:extLst>
  </p:cSld>
  <p:clrMapOvr>
    <a:masterClrMapping/>
  </p:clrMapOvr>
  <p:transition spd="med" advClick="0" advTm="3000">
    <p:fade/>
  </p:transition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连接符 5"/>
          <p:cNvCxnSpPr/>
          <p:nvPr/>
        </p:nvCxnSpPr>
        <p:spPr>
          <a:xfrm>
            <a:off x="0" y="598360"/>
            <a:ext cx="9144000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106373" y="17115"/>
            <a:ext cx="903762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dirty="0">
                <a:blipFill>
                  <a:blip r:embed="rId2"/>
                  <a:stretch>
                    <a:fillRect/>
                  </a:stretch>
                </a:blipFill>
              </a:rPr>
              <a:t>包</a:t>
            </a:r>
            <a:endParaRPr lang="zh-CN" altLang="en-US" sz="3200" b="1" dirty="0">
              <a:blipFill>
                <a:blip r:embed="rId2"/>
                <a:stretch>
                  <a:fillRect/>
                </a:stretch>
              </a:blip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24209" y="717941"/>
            <a:ext cx="9095582" cy="40010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CN" altLang="zh-CN" sz="2000" b="1" dirty="0" smtClean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■</a:t>
            </a:r>
            <a:r>
              <a:rPr kumimoji="1" lang="zh-CN" altLang="en-US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有包名的类的存储目录</a:t>
            </a:r>
            <a:endParaRPr kumimoji="1" lang="en-US" altLang="zh-CN" b="1" dirty="0" smtClean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kumimoji="1" lang="zh-CN" altLang="en-US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程序如果使用了包语句，例如：</a:t>
            </a:r>
          </a:p>
          <a:p>
            <a:r>
              <a:rPr kumimoji="1" lang="zh-CN" altLang="en-US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kumimoji="1" lang="en-US" altLang="zh-CN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package </a:t>
            </a:r>
            <a:r>
              <a:rPr kumimoji="1" lang="en-US" altLang="zh-CN" b="1" dirty="0" err="1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tom.jiafei</a:t>
            </a:r>
            <a:r>
              <a:rPr kumimoji="1" lang="en-US" altLang="zh-CN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</a:p>
          <a:p>
            <a:r>
              <a:rPr kumimoji="1" lang="zh-CN" altLang="en-US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那么</a:t>
            </a:r>
            <a:r>
              <a:rPr kumimoji="1" lang="zh-CN" altLang="en-US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存储文件的目录结构中必须包含有如下的结构    </a:t>
            </a:r>
          </a:p>
          <a:p>
            <a:r>
              <a:rPr kumimoji="1" lang="zh-CN" altLang="en-US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kumimoji="1" lang="en-US" altLang="zh-CN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…\tom\</a:t>
            </a:r>
            <a:r>
              <a:rPr kumimoji="1" lang="en-US" altLang="zh-CN" b="1" dirty="0" err="1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jiafei</a:t>
            </a:r>
            <a:endParaRPr kumimoji="1" lang="en-US" altLang="zh-CN" b="1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kumimoji="1" lang="zh-CN" altLang="en-US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</a:t>
            </a:r>
            <a:r>
              <a:rPr kumimoji="1" lang="zh-CN" altLang="en-US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</a:p>
          <a:p>
            <a:r>
              <a:rPr kumimoji="1" lang="zh-CN" altLang="en-US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kumimoji="1" lang="en-US" altLang="zh-CN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c:\1000\tom\jiafei</a:t>
            </a:r>
          </a:p>
          <a:p>
            <a:r>
              <a:rPr kumimoji="1" lang="zh-CN" altLang="en-US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并且</a:t>
            </a:r>
            <a:r>
              <a:rPr kumimoji="1" lang="zh-CN" altLang="en-US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要将源文件编译得到的类的字节码文件保存在目录</a:t>
            </a:r>
            <a:r>
              <a:rPr kumimoji="1" lang="en-US" altLang="zh-CN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c:\1000\tom\jiafei</a:t>
            </a:r>
            <a:r>
              <a:rPr kumimoji="1" lang="zh-CN" altLang="en-US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中（源文件可以任意存放）</a:t>
            </a:r>
            <a:r>
              <a:rPr kumimoji="1" lang="zh-CN" altLang="en-US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kumimoji="1" lang="en-US" altLang="zh-CN" b="1" dirty="0" smtClean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kumimoji="1" lang="en-US" altLang="zh-CN" b="1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kumimoji="1" lang="zh-CN" altLang="en-US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也可以将源文件保存在</a:t>
            </a:r>
            <a:r>
              <a:rPr kumimoji="1" lang="en-US" altLang="zh-CN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kumimoji="1" lang="en-US" altLang="zh-CN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:\1000\tom\jiafei</a:t>
            </a:r>
            <a:r>
              <a:rPr kumimoji="1" lang="zh-CN" altLang="en-US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中，然后进入到</a:t>
            </a:r>
            <a:r>
              <a:rPr kumimoji="1" lang="en-US" altLang="zh-CN" b="1" dirty="0" smtClean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tom\</a:t>
            </a:r>
            <a:r>
              <a:rPr kumimoji="1" lang="en-US" altLang="zh-CN" b="1" dirty="0" err="1" smtClean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jiafei</a:t>
            </a:r>
            <a:r>
              <a:rPr kumimoji="1" lang="zh-CN" altLang="en-US" b="1" dirty="0" smtClean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的上一层</a:t>
            </a:r>
            <a:r>
              <a:rPr kumimoji="1" lang="zh-CN" altLang="en-US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r>
              <a:rPr kumimoji="1" lang="en-US" altLang="zh-CN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1000</a:t>
            </a:r>
            <a:r>
              <a:rPr kumimoji="1" lang="zh-CN" altLang="en-US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中编译源文件。</a:t>
            </a:r>
            <a:endParaRPr kumimoji="1" lang="en-US" altLang="zh-CN" b="1" dirty="0" smtClean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kumimoji="1" lang="en-US" altLang="zh-CN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c</a:t>
            </a:r>
            <a:r>
              <a:rPr kumimoji="1" lang="en-US" altLang="zh-CN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:\</a:t>
            </a:r>
            <a:r>
              <a:rPr kumimoji="1" lang="en-US" altLang="zh-CN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1000\tom\jiafei\</a:t>
            </a:r>
            <a:r>
              <a:rPr kumimoji="1" lang="zh-CN" altLang="en-US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源文件</a:t>
            </a:r>
            <a:endParaRPr kumimoji="1" lang="en-US" altLang="zh-CN" b="1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kumimoji="1" lang="zh-CN" altLang="en-US" b="1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19847920"/>
      </p:ext>
    </p:extLst>
  </p:cSld>
  <p:clrMapOvr>
    <a:masterClrMapping/>
  </p:clrMapOvr>
  <p:transition spd="med" advClick="0" advTm="3000">
    <p:fade/>
  </p:transition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连接符 5"/>
          <p:cNvCxnSpPr/>
          <p:nvPr/>
        </p:nvCxnSpPr>
        <p:spPr>
          <a:xfrm>
            <a:off x="0" y="598360"/>
            <a:ext cx="9144000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106373" y="17115"/>
            <a:ext cx="903762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dirty="0">
                <a:blipFill>
                  <a:blip r:embed="rId2"/>
                  <a:stretch>
                    <a:fillRect/>
                  </a:stretch>
                </a:blipFill>
              </a:rPr>
              <a:t>包</a:t>
            </a:r>
            <a:endParaRPr lang="zh-CN" altLang="en-US" sz="3200" b="1" dirty="0">
              <a:blipFill>
                <a:blip r:embed="rId2"/>
                <a:stretch>
                  <a:fillRect/>
                </a:stretch>
              </a:blip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24209" y="717941"/>
            <a:ext cx="9095582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CN" altLang="zh-CN" sz="2000" b="1" dirty="0" smtClean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■</a:t>
            </a:r>
            <a:r>
              <a:rPr kumimoji="1" lang="zh-CN" altLang="en-US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运行有包的主类：</a:t>
            </a:r>
            <a:endParaRPr kumimoji="1" lang="zh-CN" altLang="en-US" b="1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kumimoji="1" lang="zh-CN" altLang="en-US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endParaRPr kumimoji="1" lang="zh-CN" altLang="en-US" b="1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4209" y="1056495"/>
            <a:ext cx="896679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CN" altLang="en-US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如果主类的包名是</a:t>
            </a:r>
            <a:r>
              <a:rPr kumimoji="1" lang="en-US" altLang="zh-CN" b="1" dirty="0" err="1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tom.jiafei</a:t>
            </a:r>
            <a:r>
              <a:rPr kumimoji="1" lang="zh-CN" altLang="en-US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，那么主类的字节码一定存放在</a:t>
            </a:r>
            <a:r>
              <a:rPr kumimoji="1" lang="en-US" altLang="zh-CN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…\tom\</a:t>
            </a:r>
            <a:r>
              <a:rPr kumimoji="1" lang="en-US" altLang="zh-CN" b="1" dirty="0" err="1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jiefei</a:t>
            </a:r>
            <a:r>
              <a:rPr kumimoji="1" lang="zh-CN" altLang="en-US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目录中，运行时必须到</a:t>
            </a:r>
            <a:r>
              <a:rPr kumimoji="1" lang="en-US" altLang="zh-CN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tom\</a:t>
            </a:r>
            <a:r>
              <a:rPr kumimoji="1" lang="en-US" altLang="zh-CN" b="1" dirty="0" err="1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jiefei</a:t>
            </a:r>
            <a:r>
              <a:rPr kumimoji="1" lang="zh-CN" altLang="en-US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的上一层（即</a:t>
            </a:r>
            <a:r>
              <a:rPr kumimoji="1" lang="en-US" altLang="zh-CN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tom</a:t>
            </a:r>
            <a:r>
              <a:rPr kumimoji="1" lang="zh-CN" altLang="en-US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的父目录）目录中去运行主类。</a:t>
            </a:r>
          </a:p>
          <a:p>
            <a:r>
              <a:rPr kumimoji="1" lang="zh-CN" altLang="en-US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假设</a:t>
            </a:r>
            <a:r>
              <a:rPr kumimoji="1" lang="en-US" altLang="zh-CN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tom\</a:t>
            </a:r>
            <a:r>
              <a:rPr kumimoji="1" lang="en-US" altLang="zh-CN" b="1" dirty="0" err="1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jiefei</a:t>
            </a:r>
            <a:r>
              <a:rPr kumimoji="1" lang="zh-CN" altLang="en-US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的上一层目录是</a:t>
            </a:r>
            <a:r>
              <a:rPr kumimoji="1" lang="en-US" altLang="zh-CN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1000</a:t>
            </a:r>
            <a:r>
              <a:rPr kumimoji="1" lang="zh-CN" altLang="en-US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，那么，必须如下格式来运行：</a:t>
            </a:r>
          </a:p>
          <a:p>
            <a:r>
              <a:rPr kumimoji="1" lang="zh-CN" altLang="en-US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kumimoji="1" lang="en-US" altLang="zh-CN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C:\1000&gt;java </a:t>
            </a:r>
            <a:r>
              <a:rPr kumimoji="1" lang="en-US" altLang="zh-CN" b="1" dirty="0" err="1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tom.jiafei</a:t>
            </a:r>
            <a:r>
              <a:rPr kumimoji="1" lang="en-US" altLang="zh-CN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kumimoji="1" lang="zh-CN" altLang="en-US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主类名 </a:t>
            </a:r>
          </a:p>
          <a:p>
            <a:r>
              <a:rPr kumimoji="1" lang="zh-CN" altLang="en-US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注：必须是：“包名</a:t>
            </a:r>
            <a:r>
              <a:rPr kumimoji="1" lang="en-US" altLang="zh-CN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kumimoji="1" lang="zh-CN" altLang="en-US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主类名” </a:t>
            </a:r>
          </a:p>
        </p:txBody>
      </p:sp>
    </p:spTree>
    <p:extLst>
      <p:ext uri="{BB962C8B-B14F-4D97-AF65-F5344CB8AC3E}">
        <p14:creationId xmlns:p14="http://schemas.microsoft.com/office/powerpoint/2010/main" val="3164282957"/>
      </p:ext>
    </p:extLst>
  </p:cSld>
  <p:clrMapOvr>
    <a:masterClrMapping/>
  </p:clrMapOvr>
  <p:transition spd="med" advClick="0" advTm="3000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106373" y="17115"/>
            <a:ext cx="903762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dirty="0" smtClean="0">
                <a:blipFill>
                  <a:blip r:embed="rId3"/>
                  <a:stretch>
                    <a:fillRect/>
                  </a:stretch>
                </a:blipFill>
              </a:rPr>
              <a:t>语句概述</a:t>
            </a:r>
            <a:endParaRPr lang="zh-CN" altLang="en-US" sz="3200" b="1" dirty="0">
              <a:blipFill>
                <a:blip r:embed="rId3"/>
                <a:stretch>
                  <a:fillRect/>
                </a:stretch>
              </a:blipFill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0" y="642481"/>
            <a:ext cx="9144000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106373" y="683073"/>
            <a:ext cx="8602578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里的语句可分为以下六</a:t>
            </a: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类：</a:t>
            </a:r>
            <a:endParaRPr lang="en-US" altLang="zh-CN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．方法调用语句。如：</a:t>
            </a:r>
            <a:r>
              <a:rPr lang="en-US" altLang="zh-CN" b="1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System.out.println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(" Hello</a:t>
            </a:r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");</a:t>
            </a:r>
          </a:p>
          <a:p>
            <a:endParaRPr lang="en-US" altLang="zh-CN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．表达式语句   表示式尾加上分号。比如赋值语句：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x=23</a:t>
            </a:r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</a:p>
          <a:p>
            <a:endParaRPr lang="en-US" altLang="zh-CN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．复合语句</a:t>
            </a:r>
          </a:p>
          <a:p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可以用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{  }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把一些语句括起来构成复合语句，如：</a:t>
            </a:r>
          </a:p>
          <a:p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{   z=123+x;</a:t>
            </a:r>
          </a:p>
          <a:p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</a:t>
            </a:r>
            <a:r>
              <a:rPr lang="en-US" altLang="zh-CN" b="1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System.out.println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("How are you");</a:t>
            </a:r>
          </a:p>
          <a:p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</a:t>
            </a:r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}</a:t>
            </a:r>
          </a:p>
          <a:p>
            <a:endParaRPr lang="en-US" altLang="zh-CN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．空语句。 一个分号也是一条语句，称做空语句。</a:t>
            </a:r>
          </a:p>
          <a:p>
            <a:r>
              <a:rPr lang="en-US" altLang="zh-CN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．控制语句。控制语句分为条件分支语句、开关语句和循环语句。</a:t>
            </a:r>
          </a:p>
          <a:p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．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package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语句和 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import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语句。它们和类、对象有关，将在第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章讲解。</a:t>
            </a:r>
          </a:p>
        </p:txBody>
      </p:sp>
    </p:spTree>
    <p:extLst>
      <p:ext uri="{BB962C8B-B14F-4D97-AF65-F5344CB8AC3E}">
        <p14:creationId xmlns:p14="http://schemas.microsoft.com/office/powerpoint/2010/main" val="496334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106373" y="17115"/>
            <a:ext cx="903762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 b="1" dirty="0" smtClean="0">
                <a:blipFill>
                  <a:blip r:embed="rId3"/>
                  <a:stretch>
                    <a:fillRect/>
                  </a:stretch>
                </a:blipFill>
              </a:rPr>
              <a:t>If</a:t>
            </a:r>
            <a:r>
              <a:rPr lang="zh-CN" altLang="en-US" sz="3200" b="1" dirty="0" smtClean="0">
                <a:blipFill>
                  <a:blip r:embed="rId3"/>
                  <a:stretch>
                    <a:fillRect/>
                  </a:stretch>
                </a:blipFill>
              </a:rPr>
              <a:t>条件分支语句</a:t>
            </a:r>
            <a:endParaRPr lang="zh-CN" altLang="en-US" sz="3200" b="1" dirty="0">
              <a:blipFill>
                <a:blip r:embed="rId3"/>
                <a:stretch>
                  <a:fillRect/>
                </a:stretch>
              </a:blipFill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0" y="598360"/>
            <a:ext cx="9144000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106373" y="683187"/>
            <a:ext cx="5638800" cy="23637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eaLnBrk="1" hangingPunct="1">
              <a:spcBef>
                <a:spcPct val="20000"/>
              </a:spcBef>
            </a:pP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条件分支语句按着语法格式可细分为三种</a:t>
            </a: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形式： 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 eaLnBrk="1" hangingPunct="1">
              <a:spcBef>
                <a:spcPct val="20000"/>
              </a:spcBef>
            </a:pPr>
            <a:r>
              <a:rPr lang="en-US" altLang="zh-CN" sz="2400" b="1" dirty="0" smtClean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▪ </a:t>
            </a:r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if</a:t>
            </a: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语句</a:t>
            </a:r>
            <a:endParaRPr lang="en-US" altLang="zh-CN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 eaLnBrk="1" hangingPunct="1">
              <a:spcBef>
                <a:spcPct val="20000"/>
              </a:spcBef>
            </a:pP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 eaLnBrk="1" hangingPunct="1">
              <a:spcBef>
                <a:spcPct val="20000"/>
              </a:spcBef>
            </a:pPr>
            <a:r>
              <a:rPr lang="en-US" altLang="zh-CN" sz="24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▪ </a:t>
            </a:r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if-else</a:t>
            </a: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语句</a:t>
            </a:r>
            <a:endParaRPr lang="en-US" altLang="zh-CN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 eaLnBrk="1" hangingPunct="1">
              <a:spcBef>
                <a:spcPct val="20000"/>
              </a:spcBef>
            </a:pP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 eaLnBrk="1" hangingPunct="1">
              <a:spcBef>
                <a:spcPct val="20000"/>
              </a:spcBef>
            </a:pPr>
            <a:r>
              <a:rPr lang="en-US" altLang="zh-CN" sz="24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▪</a:t>
            </a:r>
            <a:r>
              <a:rPr lang="en-US" altLang="zh-CN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if-else 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if- ……- else if -else 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语句</a:t>
            </a:r>
          </a:p>
        </p:txBody>
      </p:sp>
    </p:spTree>
    <p:extLst>
      <p:ext uri="{BB962C8B-B14F-4D97-AF65-F5344CB8AC3E}">
        <p14:creationId xmlns:p14="http://schemas.microsoft.com/office/powerpoint/2010/main" val="2474677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106373" y="17115"/>
            <a:ext cx="903762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 b="1" dirty="0" smtClean="0">
                <a:blipFill>
                  <a:blip r:embed="rId3"/>
                  <a:stretch>
                    <a:fillRect/>
                  </a:stretch>
                </a:blipFill>
              </a:rPr>
              <a:t>If</a:t>
            </a:r>
            <a:r>
              <a:rPr lang="zh-CN" altLang="en-US" sz="3200" b="1" dirty="0" smtClean="0">
                <a:blipFill>
                  <a:blip r:embed="rId3"/>
                  <a:stretch>
                    <a:fillRect/>
                  </a:stretch>
                </a:blipFill>
              </a:rPr>
              <a:t>条件分支语句</a:t>
            </a:r>
            <a:endParaRPr lang="zh-CN" altLang="en-US" sz="3200" b="1" dirty="0">
              <a:blipFill>
                <a:blip r:embed="rId3"/>
                <a:stretch>
                  <a:fillRect/>
                </a:stretch>
              </a:blipFill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0" y="598360"/>
            <a:ext cx="9144000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106373" y="683187"/>
            <a:ext cx="5638800" cy="7940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eaLnBrk="1" hangingPunct="1">
              <a:spcBef>
                <a:spcPct val="20000"/>
              </a:spcBef>
            </a:pPr>
            <a:r>
              <a:rPr lang="en-US" altLang="zh-CN" sz="2400" b="1" dirty="0" smtClean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▪ </a:t>
            </a:r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if</a:t>
            </a: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语句</a:t>
            </a:r>
            <a:endParaRPr lang="en-US" altLang="zh-CN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 eaLnBrk="1" hangingPunct="1">
              <a:spcBef>
                <a:spcPct val="20000"/>
              </a:spcBef>
            </a:pP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06372" y="1113060"/>
            <a:ext cx="8902399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if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语句是单条件分支语句，即根据一个条件来控制程序执行的流程。</a:t>
            </a:r>
          </a:p>
          <a:p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if 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语句的语法格式：</a:t>
            </a:r>
          </a:p>
          <a:p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if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（表达式）</a:t>
            </a:r>
            <a:r>
              <a:rPr lang="en-US" altLang="zh-CN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{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  <a:p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若干语句</a:t>
            </a:r>
          </a:p>
          <a:p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en-US" altLang="zh-CN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} </a:t>
            </a:r>
            <a:endParaRPr lang="en-US" altLang="zh-CN" b="1" dirty="0" smtClean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语言不同的是，在</a:t>
            </a:r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if</a:t>
            </a: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语句中，关键字</a:t>
            </a:r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if</a:t>
            </a: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后面的一对小括号（）内的表达式的值必须是</a:t>
            </a:r>
            <a:r>
              <a:rPr lang="en-US" altLang="zh-CN" b="1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boolean</a:t>
            </a: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类型，</a:t>
            </a:r>
            <a:r>
              <a:rPr lang="zh-CN" altLang="en-US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当值为</a:t>
            </a:r>
            <a:r>
              <a:rPr lang="en-US" altLang="zh-CN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true</a:t>
            </a:r>
            <a:r>
              <a:rPr lang="zh-CN" altLang="en-US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时，则执行紧跟的复合语句</a:t>
            </a: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37449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106373" y="17115"/>
            <a:ext cx="903762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 b="1" dirty="0" smtClean="0">
                <a:blipFill>
                  <a:blip r:embed="rId4"/>
                  <a:stretch>
                    <a:fillRect/>
                  </a:stretch>
                </a:blipFill>
              </a:rPr>
              <a:t>If</a:t>
            </a:r>
            <a:r>
              <a:rPr lang="zh-CN" altLang="en-US" sz="3200" b="1" dirty="0" smtClean="0">
                <a:blipFill>
                  <a:blip r:embed="rId4"/>
                  <a:stretch>
                    <a:fillRect/>
                  </a:stretch>
                </a:blipFill>
              </a:rPr>
              <a:t>条件分支语句</a:t>
            </a:r>
            <a:endParaRPr lang="zh-CN" altLang="en-US" sz="3200" b="1" dirty="0">
              <a:blipFill>
                <a:blip r:embed="rId4"/>
                <a:stretch>
                  <a:fillRect/>
                </a:stretch>
              </a:blipFill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0" y="598360"/>
            <a:ext cx="9144000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106373" y="590940"/>
            <a:ext cx="5638800" cy="7940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eaLnBrk="1" hangingPunct="1">
              <a:spcBef>
                <a:spcPct val="20000"/>
              </a:spcBef>
            </a:pPr>
            <a:r>
              <a:rPr lang="en-US" altLang="zh-CN" sz="24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▪</a:t>
            </a:r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if-else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语句</a:t>
            </a:r>
            <a:endParaRPr lang="en-US" altLang="zh-CN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 eaLnBrk="1" hangingPunct="1">
              <a:spcBef>
                <a:spcPct val="20000"/>
              </a:spcBef>
            </a:pP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04798" y="987972"/>
            <a:ext cx="893440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if-else 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语句是双条件分支语句，即根据一个条件来控制程序执行的流程。 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if-else 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语句的语法格式：</a:t>
            </a:r>
            <a:endParaRPr 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24853" y="1640332"/>
            <a:ext cx="4572000" cy="1892826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 eaLnBrk="1" hangingPunct="1">
              <a:spcBef>
                <a:spcPct val="10000"/>
              </a:spcBef>
            </a:pPr>
            <a:r>
              <a:rPr lang="en-US" altLang="zh-CN" b="1" dirty="0">
                <a:solidFill>
                  <a:schemeClr val="accent4">
                    <a:lumMod val="75000"/>
                  </a:schemeClr>
                </a:solidFill>
              </a:rPr>
              <a:t>if(</a:t>
            </a:r>
            <a:r>
              <a:rPr lang="zh-CN" altLang="en-US" b="1" dirty="0">
                <a:solidFill>
                  <a:schemeClr val="accent4">
                    <a:lumMod val="75000"/>
                  </a:schemeClr>
                </a:solidFill>
              </a:rPr>
              <a:t>表达式) {</a:t>
            </a:r>
          </a:p>
          <a:p>
            <a:pPr algn="just" eaLnBrk="1" hangingPunct="1">
              <a:spcBef>
                <a:spcPct val="10000"/>
              </a:spcBef>
            </a:pPr>
            <a:r>
              <a:rPr lang="zh-CN" altLang="en-US" b="1" dirty="0">
                <a:solidFill>
                  <a:schemeClr val="accent4">
                    <a:lumMod val="75000"/>
                  </a:schemeClr>
                </a:solidFill>
              </a:rPr>
              <a:t>          若干语句</a:t>
            </a:r>
          </a:p>
          <a:p>
            <a:pPr algn="just" eaLnBrk="1" hangingPunct="1">
              <a:spcBef>
                <a:spcPct val="10000"/>
              </a:spcBef>
            </a:pPr>
            <a:r>
              <a:rPr lang="zh-CN" altLang="en-US" b="1" dirty="0">
                <a:solidFill>
                  <a:schemeClr val="accent4">
                    <a:lumMod val="75000"/>
                  </a:schemeClr>
                </a:solidFill>
              </a:rPr>
              <a:t> }</a:t>
            </a:r>
          </a:p>
          <a:p>
            <a:pPr algn="just" eaLnBrk="1" hangingPunct="1">
              <a:spcBef>
                <a:spcPct val="10000"/>
              </a:spcBef>
            </a:pPr>
            <a:r>
              <a:rPr lang="en-US" altLang="zh-CN" b="1" dirty="0">
                <a:solidFill>
                  <a:schemeClr val="accent4">
                    <a:lumMod val="75000"/>
                  </a:schemeClr>
                </a:solidFill>
              </a:rPr>
              <a:t>else {</a:t>
            </a:r>
          </a:p>
          <a:p>
            <a:pPr algn="just" eaLnBrk="1" hangingPunct="1">
              <a:spcBef>
                <a:spcPct val="10000"/>
              </a:spcBef>
            </a:pPr>
            <a:r>
              <a:rPr lang="zh-CN" altLang="en-US" b="1" dirty="0">
                <a:solidFill>
                  <a:schemeClr val="accent4">
                    <a:lumMod val="75000"/>
                  </a:schemeClr>
                </a:solidFill>
              </a:rPr>
              <a:t>  若干语句</a:t>
            </a:r>
          </a:p>
          <a:p>
            <a:pPr algn="just" eaLnBrk="1" hangingPunct="1">
              <a:spcBef>
                <a:spcPct val="10000"/>
              </a:spcBef>
            </a:pPr>
            <a:r>
              <a:rPr lang="zh-CN" altLang="en-US" b="1" dirty="0">
                <a:solidFill>
                  <a:schemeClr val="accent4">
                    <a:lumMod val="75000"/>
                  </a:schemeClr>
                </a:solidFill>
              </a:rPr>
              <a:t>     } </a:t>
            </a:r>
          </a:p>
        </p:txBody>
      </p:sp>
      <p:graphicFrame>
        <p:nvGraphicFramePr>
          <p:cNvPr id="8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67791645"/>
              </p:ext>
            </p:extLst>
          </p:nvPr>
        </p:nvGraphicFramePr>
        <p:xfrm>
          <a:off x="4896853" y="1412643"/>
          <a:ext cx="2366211" cy="21144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69" name="位图图像" r:id="rId5" imgW="2534004" imgH="2505425" progId="Paint.Picture">
                  <p:embed/>
                </p:oleObj>
              </mc:Choice>
              <mc:Fallback>
                <p:oleObj name="位图图像" r:id="rId5" imgW="2534004" imgH="2505425" progId="Paint.Picture">
                  <p:embed/>
                  <p:pic>
                    <p:nvPicPr>
                      <p:cNvPr id="30726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96853" y="1412643"/>
                        <a:ext cx="2366211" cy="211448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81195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106373" y="17115"/>
            <a:ext cx="903762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 b="1" dirty="0" smtClean="0">
                <a:blipFill>
                  <a:blip r:embed="rId4"/>
                  <a:stretch>
                    <a:fillRect/>
                  </a:stretch>
                </a:blipFill>
              </a:rPr>
              <a:t>If</a:t>
            </a:r>
            <a:r>
              <a:rPr lang="zh-CN" altLang="en-US" sz="3200" b="1" dirty="0" smtClean="0">
                <a:blipFill>
                  <a:blip r:embed="rId4"/>
                  <a:stretch>
                    <a:fillRect/>
                  </a:stretch>
                </a:blipFill>
              </a:rPr>
              <a:t>条件分支语句</a:t>
            </a:r>
            <a:endParaRPr lang="zh-CN" altLang="en-US" sz="3200" b="1" dirty="0">
              <a:blipFill>
                <a:blip r:embed="rId4"/>
                <a:stretch>
                  <a:fillRect/>
                </a:stretch>
              </a:blipFill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0" y="598360"/>
            <a:ext cx="9144000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106373" y="590940"/>
            <a:ext cx="5638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eaLnBrk="1" hangingPunct="1">
              <a:spcBef>
                <a:spcPct val="20000"/>
              </a:spcBef>
            </a:pPr>
            <a:r>
              <a:rPr lang="en-US" altLang="zh-CN" sz="24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▪</a:t>
            </a:r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if-else if- ……- else if -else 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语句</a:t>
            </a:r>
          </a:p>
        </p:txBody>
      </p:sp>
      <p:sp>
        <p:nvSpPr>
          <p:cNvPr id="3" name="矩形 2"/>
          <p:cNvSpPr/>
          <p:nvPr/>
        </p:nvSpPr>
        <p:spPr>
          <a:xfrm>
            <a:off x="106373" y="987519"/>
            <a:ext cx="889324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eaLnBrk="1" hangingPunct="1">
              <a:spcBef>
                <a:spcPct val="10000"/>
              </a:spcBef>
            </a:pP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if-else </a:t>
            </a:r>
            <a:r>
              <a:rPr lang="en-US" altLang="zh-CN" b="1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if-else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语句是多条件分支语句，即根据多个条件来控制程序执行的流程</a:t>
            </a: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依次判断表达式的值，当出现某个值为真时，则执行其对应的语句。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然后跳到整个</a:t>
            </a:r>
            <a:r>
              <a:rPr lang="en-US" altLang="zh-CN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if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语句之外继续执行程序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 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if-else </a:t>
            </a:r>
            <a:r>
              <a:rPr lang="en-US" altLang="zh-CN" b="1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if-else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语句的语法格式：</a:t>
            </a:r>
          </a:p>
        </p:txBody>
      </p:sp>
      <p:sp>
        <p:nvSpPr>
          <p:cNvPr id="7" name="矩形 6"/>
          <p:cNvSpPr/>
          <p:nvPr/>
        </p:nvSpPr>
        <p:spPr>
          <a:xfrm>
            <a:off x="152400" y="1895299"/>
            <a:ext cx="4572000" cy="3111621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 eaLnBrk="1" hangingPunct="1">
              <a:spcBef>
                <a:spcPct val="10000"/>
              </a:spcBef>
            </a:pPr>
            <a:r>
              <a:rPr lang="en-US" altLang="zh-CN" b="1" dirty="0">
                <a:solidFill>
                  <a:schemeClr val="accent4">
                    <a:lumMod val="75000"/>
                  </a:schemeClr>
                </a:solidFill>
              </a:rPr>
              <a:t>if(</a:t>
            </a:r>
            <a:r>
              <a:rPr lang="zh-CN" altLang="en-US" b="1" dirty="0">
                <a:solidFill>
                  <a:schemeClr val="accent4">
                    <a:lumMod val="75000"/>
                  </a:schemeClr>
                </a:solidFill>
              </a:rPr>
              <a:t>表达式) {</a:t>
            </a:r>
          </a:p>
          <a:p>
            <a:pPr algn="just" eaLnBrk="1" hangingPunct="1">
              <a:spcBef>
                <a:spcPct val="10000"/>
              </a:spcBef>
            </a:pPr>
            <a:r>
              <a:rPr lang="zh-CN" altLang="en-US" b="1" dirty="0">
                <a:solidFill>
                  <a:schemeClr val="accent4">
                    <a:lumMod val="75000"/>
                  </a:schemeClr>
                </a:solidFill>
              </a:rPr>
              <a:t>        若干语句</a:t>
            </a:r>
          </a:p>
          <a:p>
            <a:pPr algn="just" eaLnBrk="1" hangingPunct="1">
              <a:spcBef>
                <a:spcPct val="10000"/>
              </a:spcBef>
            </a:pPr>
            <a:r>
              <a:rPr lang="zh-CN" altLang="en-US" b="1" dirty="0">
                <a:solidFill>
                  <a:schemeClr val="accent4">
                    <a:lumMod val="75000"/>
                  </a:schemeClr>
                </a:solidFill>
              </a:rPr>
              <a:t> }</a:t>
            </a:r>
          </a:p>
          <a:p>
            <a:pPr algn="just" eaLnBrk="1" hangingPunct="1">
              <a:spcBef>
                <a:spcPct val="10000"/>
              </a:spcBef>
            </a:pPr>
            <a:r>
              <a:rPr lang="en-US" altLang="zh-CN" b="1" dirty="0">
                <a:solidFill>
                  <a:schemeClr val="accent4">
                    <a:lumMod val="75000"/>
                  </a:schemeClr>
                </a:solidFill>
              </a:rPr>
              <a:t>else if(</a:t>
            </a:r>
            <a:r>
              <a:rPr lang="zh-CN" altLang="en-US" b="1" dirty="0">
                <a:solidFill>
                  <a:schemeClr val="accent4">
                    <a:lumMod val="75000"/>
                  </a:schemeClr>
                </a:solidFill>
              </a:rPr>
              <a:t>表达式) {</a:t>
            </a:r>
          </a:p>
          <a:p>
            <a:pPr algn="just" eaLnBrk="1" hangingPunct="1">
              <a:spcBef>
                <a:spcPct val="10000"/>
              </a:spcBef>
            </a:pPr>
            <a:r>
              <a:rPr lang="zh-CN" altLang="en-US" b="1" dirty="0">
                <a:solidFill>
                  <a:schemeClr val="accent4">
                    <a:lumMod val="75000"/>
                  </a:schemeClr>
                </a:solidFill>
              </a:rPr>
              <a:t>        若干语句</a:t>
            </a:r>
          </a:p>
          <a:p>
            <a:pPr algn="just" eaLnBrk="1" hangingPunct="1">
              <a:spcBef>
                <a:spcPct val="10000"/>
              </a:spcBef>
            </a:pPr>
            <a:r>
              <a:rPr lang="zh-CN" altLang="en-US" b="1" dirty="0">
                <a:solidFill>
                  <a:schemeClr val="accent4">
                    <a:lumMod val="75000"/>
                  </a:schemeClr>
                </a:solidFill>
              </a:rPr>
              <a:t> }</a:t>
            </a:r>
          </a:p>
          <a:p>
            <a:pPr algn="just" eaLnBrk="1" hangingPunct="1">
              <a:spcBef>
                <a:spcPct val="10000"/>
              </a:spcBef>
            </a:pPr>
            <a:r>
              <a:rPr lang="zh-CN" altLang="en-US" b="1" dirty="0">
                <a:solidFill>
                  <a:schemeClr val="accent4">
                    <a:lumMod val="75000"/>
                  </a:schemeClr>
                </a:solidFill>
              </a:rPr>
              <a:t>… …</a:t>
            </a:r>
          </a:p>
          <a:p>
            <a:pPr algn="just" eaLnBrk="1" hangingPunct="1">
              <a:spcBef>
                <a:spcPct val="10000"/>
              </a:spcBef>
            </a:pPr>
            <a:r>
              <a:rPr lang="en-US" altLang="zh-CN" b="1" dirty="0">
                <a:solidFill>
                  <a:schemeClr val="accent4">
                    <a:lumMod val="75000"/>
                  </a:schemeClr>
                </a:solidFill>
              </a:rPr>
              <a:t>else {</a:t>
            </a:r>
          </a:p>
          <a:p>
            <a:pPr algn="just" eaLnBrk="1" hangingPunct="1">
              <a:spcBef>
                <a:spcPct val="10000"/>
              </a:spcBef>
            </a:pPr>
            <a:r>
              <a:rPr lang="zh-CN" altLang="en-US" b="1" dirty="0">
                <a:solidFill>
                  <a:schemeClr val="accent4">
                    <a:lumMod val="75000"/>
                  </a:schemeClr>
                </a:solidFill>
              </a:rPr>
              <a:t>若干语句</a:t>
            </a:r>
          </a:p>
          <a:p>
            <a:pPr algn="just" eaLnBrk="1" hangingPunct="1">
              <a:spcBef>
                <a:spcPct val="10000"/>
              </a:spcBef>
            </a:pPr>
            <a:r>
              <a:rPr lang="zh-CN" altLang="en-US" b="1" dirty="0">
                <a:solidFill>
                  <a:schemeClr val="accent4">
                    <a:lumMod val="75000"/>
                  </a:schemeClr>
                </a:solidFill>
              </a:rPr>
              <a:t> } </a:t>
            </a:r>
            <a:endParaRPr lang="zh-CN" altLang="en-US" dirty="0">
              <a:solidFill>
                <a:schemeClr val="accent4">
                  <a:lumMod val="75000"/>
                </a:schemeClr>
              </a:solidFill>
            </a:endParaRPr>
          </a:p>
        </p:txBody>
      </p:sp>
      <p:graphicFrame>
        <p:nvGraphicFramePr>
          <p:cNvPr id="10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79011754"/>
              </p:ext>
            </p:extLst>
          </p:nvPr>
        </p:nvGraphicFramePr>
        <p:xfrm>
          <a:off x="3535374" y="1981252"/>
          <a:ext cx="5065357" cy="29397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93" name="位图图像" r:id="rId5" imgW="4296375" imgH="2486372" progId="Paint.Picture">
                  <p:embed/>
                </p:oleObj>
              </mc:Choice>
              <mc:Fallback>
                <p:oleObj name="位图图像" r:id="rId5" imgW="4296375" imgH="2486372" progId="Paint.Picture">
                  <p:embed/>
                  <p:pic>
                    <p:nvPicPr>
                      <p:cNvPr id="3175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35374" y="1981252"/>
                        <a:ext cx="5065357" cy="293971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78105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106373" y="17115"/>
            <a:ext cx="903762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 b="1" dirty="0" smtClean="0">
                <a:blipFill>
                  <a:blip r:embed="rId3"/>
                  <a:stretch>
                    <a:fillRect/>
                  </a:stretch>
                </a:blipFill>
              </a:rPr>
              <a:t>If</a:t>
            </a:r>
            <a:r>
              <a:rPr lang="zh-CN" altLang="en-US" sz="3200" b="1" dirty="0" smtClean="0">
                <a:blipFill>
                  <a:blip r:embed="rId3"/>
                  <a:stretch>
                    <a:fillRect/>
                  </a:stretch>
                </a:blipFill>
              </a:rPr>
              <a:t>条件分支语句</a:t>
            </a:r>
            <a:endParaRPr lang="zh-CN" altLang="en-US" sz="3200" b="1" dirty="0">
              <a:blipFill>
                <a:blip r:embed="rId3"/>
                <a:stretch>
                  <a:fillRect/>
                </a:stretch>
              </a:blipFill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0" y="598360"/>
            <a:ext cx="9144000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12" y="747189"/>
            <a:ext cx="5041699" cy="343125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6739" y="747189"/>
            <a:ext cx="3909030" cy="3431259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441157" y="1243263"/>
            <a:ext cx="1764632" cy="18849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文本框 8"/>
          <p:cNvSpPr txBox="1"/>
          <p:nvPr/>
        </p:nvSpPr>
        <p:spPr>
          <a:xfrm>
            <a:off x="2243117" y="1199010"/>
            <a:ext cx="18598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b="1" dirty="0" smtClean="0">
                <a:solidFill>
                  <a:srgbClr val="C00000"/>
                </a:solidFill>
              </a:rPr>
              <a:t>定义了一个叫</a:t>
            </a:r>
            <a:r>
              <a:rPr lang="en-US" altLang="zh-CN" sz="1200" b="1" dirty="0" smtClean="0">
                <a:solidFill>
                  <a:srgbClr val="C00000"/>
                </a:solidFill>
              </a:rPr>
              <a:t>sort</a:t>
            </a:r>
            <a:r>
              <a:rPr lang="zh-CN" altLang="en-US" sz="1200" b="1" dirty="0" smtClean="0">
                <a:solidFill>
                  <a:srgbClr val="C00000"/>
                </a:solidFill>
              </a:rPr>
              <a:t>的方法</a:t>
            </a:r>
            <a:endParaRPr lang="en-US" sz="1200" b="1" dirty="0">
              <a:solidFill>
                <a:srgbClr val="C00000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195964" y="3581262"/>
            <a:ext cx="18694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b="1" dirty="0" smtClean="0">
                <a:solidFill>
                  <a:srgbClr val="C00000"/>
                </a:solidFill>
              </a:rPr>
              <a:t>用</a:t>
            </a:r>
            <a:r>
              <a:rPr lang="en-US" altLang="zh-CN" sz="1200" b="1" dirty="0" err="1" smtClean="0">
                <a:solidFill>
                  <a:srgbClr val="C00000"/>
                </a:solidFill>
              </a:rPr>
              <a:t>SortNumber</a:t>
            </a:r>
            <a:r>
              <a:rPr lang="zh-CN" altLang="en-US" sz="1200" b="1" dirty="0" smtClean="0">
                <a:solidFill>
                  <a:srgbClr val="C00000"/>
                </a:solidFill>
              </a:rPr>
              <a:t>声明一个</a:t>
            </a:r>
            <a:endParaRPr lang="en-US" altLang="zh-CN" sz="1200" b="1" dirty="0" smtClean="0">
              <a:solidFill>
                <a:srgbClr val="C00000"/>
              </a:solidFill>
            </a:endParaRPr>
          </a:p>
          <a:p>
            <a:r>
              <a:rPr lang="zh-CN" altLang="en-US" sz="1200" b="1" dirty="0" smtClean="0">
                <a:solidFill>
                  <a:srgbClr val="C00000"/>
                </a:solidFill>
              </a:rPr>
              <a:t>名字为</a:t>
            </a:r>
            <a:r>
              <a:rPr lang="en-US" altLang="zh-CN" sz="1200" b="1" dirty="0" smtClean="0">
                <a:solidFill>
                  <a:srgbClr val="C00000"/>
                </a:solidFill>
              </a:rPr>
              <a:t>number</a:t>
            </a:r>
            <a:r>
              <a:rPr lang="zh-CN" altLang="en-US" sz="1200" b="1" dirty="0" smtClean="0">
                <a:solidFill>
                  <a:srgbClr val="C00000"/>
                </a:solidFill>
              </a:rPr>
              <a:t>的对象，</a:t>
            </a:r>
            <a:endParaRPr lang="en-US" altLang="zh-CN" sz="1200" b="1" dirty="0" smtClean="0">
              <a:solidFill>
                <a:srgbClr val="C00000"/>
              </a:solidFill>
            </a:endParaRPr>
          </a:p>
          <a:p>
            <a:r>
              <a:rPr lang="en-US" altLang="zh-CN" sz="1200" b="1" dirty="0" smtClean="0">
                <a:solidFill>
                  <a:srgbClr val="C00000"/>
                </a:solidFill>
              </a:rPr>
              <a:t>new</a:t>
            </a:r>
            <a:r>
              <a:rPr lang="zh-CN" altLang="en-US" sz="1200" b="1" dirty="0" smtClean="0">
                <a:solidFill>
                  <a:srgbClr val="C00000"/>
                </a:solidFill>
              </a:rPr>
              <a:t>是为对象分配变量。</a:t>
            </a:r>
            <a:endParaRPr lang="en-US" sz="1200" b="1" dirty="0">
              <a:solidFill>
                <a:srgbClr val="C00000"/>
              </a:solidFill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12" y="4227593"/>
            <a:ext cx="1473625" cy="847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083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106373" y="17115"/>
            <a:ext cx="903762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 b="1" dirty="0" smtClean="0">
                <a:blipFill>
                  <a:blip r:embed="rId3"/>
                  <a:stretch>
                    <a:fillRect/>
                  </a:stretch>
                </a:blipFill>
              </a:rPr>
              <a:t>Switch</a:t>
            </a:r>
            <a:r>
              <a:rPr lang="zh-CN" altLang="en-US" sz="3200" b="1" dirty="0" smtClean="0">
                <a:blipFill>
                  <a:blip r:embed="rId3"/>
                  <a:stretch>
                    <a:fillRect/>
                  </a:stretch>
                </a:blipFill>
              </a:rPr>
              <a:t>开关语句</a:t>
            </a:r>
            <a:endParaRPr lang="zh-CN" altLang="en-US" sz="3200" b="1" dirty="0">
              <a:blipFill>
                <a:blip r:embed="rId3"/>
                <a:stretch>
                  <a:fillRect/>
                </a:stretch>
              </a:blipFill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0" y="598360"/>
            <a:ext cx="9144000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92247" y="618128"/>
            <a:ext cx="8963527" cy="44319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switch 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语句是单条件多分支的开关语句，它的一般格式定义如下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其中</a:t>
            </a:r>
            <a:r>
              <a:rPr 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break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语句是可选的）： </a:t>
            </a:r>
          </a:p>
          <a:p>
            <a:r>
              <a:rPr 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switch(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表达式</a:t>
            </a:r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  <a:p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{</a:t>
            </a:r>
          </a:p>
          <a:p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case 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常量值</a:t>
            </a:r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1:         </a:t>
            </a:r>
            <a:r>
              <a:rPr lang="en-US" altLang="zh-CN" sz="16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4" action="ppaction://hlinkfile"/>
              </a:rPr>
              <a:t>\\ </a:t>
            </a:r>
            <a:r>
              <a:rPr lang="zh-CN" altLang="en-US" sz="16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4" action="ppaction://hlinkfile"/>
              </a:rPr>
              <a:t>常量</a:t>
            </a:r>
            <a:r>
              <a:rPr lang="zh-CN" altLang="en-US" sz="16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4" action="ppaction://hlinkfile"/>
              </a:rPr>
              <a:t>值</a:t>
            </a:r>
            <a:r>
              <a:rPr lang="en-US" altLang="zh-CN" sz="16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4" action="ppaction://hlinkfile"/>
              </a:rPr>
              <a:t>1</a:t>
            </a:r>
            <a:r>
              <a:rPr lang="zh-CN" altLang="en-US" sz="16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到</a:t>
            </a:r>
            <a:r>
              <a:rPr lang="en-US" altLang="zh-CN" sz="16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zh-CN" altLang="en-US" sz="16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要互不相同</a:t>
            </a:r>
            <a:endParaRPr lang="en-US" altLang="zh-CN" sz="16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若干个语句</a:t>
            </a:r>
          </a:p>
          <a:p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</a:t>
            </a:r>
            <a:r>
              <a:rPr 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break;</a:t>
            </a:r>
          </a:p>
          <a:p>
            <a:r>
              <a:rPr 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case  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常量值</a:t>
            </a:r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2:</a:t>
            </a:r>
          </a:p>
          <a:p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若干个语句</a:t>
            </a:r>
          </a:p>
          <a:p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</a:t>
            </a:r>
            <a:r>
              <a:rPr 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break;</a:t>
            </a:r>
          </a:p>
          <a:p>
            <a:r>
              <a:rPr 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...</a:t>
            </a:r>
          </a:p>
          <a:p>
            <a:r>
              <a:rPr 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case  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常量值</a:t>
            </a:r>
            <a:r>
              <a:rPr 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n:</a:t>
            </a:r>
          </a:p>
          <a:p>
            <a:r>
              <a:rPr 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若干个语句</a:t>
            </a:r>
          </a:p>
          <a:p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</a:t>
            </a:r>
            <a:r>
              <a:rPr 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break;</a:t>
            </a:r>
          </a:p>
          <a:p>
            <a:r>
              <a:rPr 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default:</a:t>
            </a:r>
          </a:p>
          <a:p>
            <a:r>
              <a:rPr 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若干语句</a:t>
            </a:r>
          </a:p>
          <a:p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}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964725" y="4086992"/>
            <a:ext cx="68456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Switch</a:t>
            </a:r>
            <a:r>
              <a:rPr lang="zh-CN" altLang="en-US" sz="16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语句首先要计算表达式的值，如果表达式的值和某个</a:t>
            </a:r>
            <a:r>
              <a:rPr lang="en-US" altLang="zh-CN" sz="16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case</a:t>
            </a:r>
            <a:r>
              <a:rPr lang="zh-CN" altLang="en-US" sz="16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后面的常量值相等，就执行该</a:t>
            </a:r>
            <a:r>
              <a:rPr lang="en-US" altLang="zh-CN" sz="16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case</a:t>
            </a:r>
            <a:r>
              <a:rPr lang="zh-CN" altLang="en-US" sz="16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里的若干语句直到碰到</a:t>
            </a:r>
            <a:r>
              <a:rPr lang="en-US" altLang="zh-CN" sz="16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break</a:t>
            </a:r>
            <a:r>
              <a:rPr lang="zh-CN" altLang="en-US" sz="16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为止，如果某个</a:t>
            </a:r>
            <a:r>
              <a:rPr lang="en-US" altLang="zh-CN" sz="16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case</a:t>
            </a:r>
            <a:r>
              <a:rPr lang="zh-CN" altLang="en-US" sz="16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中没有</a:t>
            </a:r>
            <a:r>
              <a:rPr lang="en-US" altLang="zh-CN" sz="16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break</a:t>
            </a:r>
            <a:r>
              <a:rPr lang="zh-CN" altLang="en-US" sz="16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语句还要执行后继</a:t>
            </a:r>
            <a:r>
              <a:rPr lang="en-US" altLang="zh-CN" sz="16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case</a:t>
            </a:r>
            <a:r>
              <a:rPr lang="zh-CN" altLang="en-US" sz="16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里面的若干个语句。</a:t>
            </a:r>
            <a:endParaRPr lang="en-US" sz="16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31527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106373" y="17115"/>
            <a:ext cx="903762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 b="1" dirty="0" smtClean="0">
                <a:blipFill>
                  <a:blip r:embed="rId3"/>
                  <a:stretch>
                    <a:fillRect/>
                  </a:stretch>
                </a:blipFill>
              </a:rPr>
              <a:t>Switch</a:t>
            </a:r>
            <a:r>
              <a:rPr lang="zh-CN" altLang="en-US" sz="3200" b="1" dirty="0" smtClean="0">
                <a:blipFill>
                  <a:blip r:embed="rId3"/>
                  <a:stretch>
                    <a:fillRect/>
                  </a:stretch>
                </a:blipFill>
              </a:rPr>
              <a:t>开关语句</a:t>
            </a:r>
            <a:endParaRPr lang="zh-CN" altLang="en-US" sz="3200" b="1" dirty="0">
              <a:blipFill>
                <a:blip r:embed="rId3"/>
                <a:stretch>
                  <a:fillRect/>
                </a:stretch>
              </a:blipFill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0" y="598360"/>
            <a:ext cx="9144000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453" y="667952"/>
            <a:ext cx="4470733" cy="424719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1853" y="667952"/>
            <a:ext cx="3390925" cy="220505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1853" y="2939068"/>
            <a:ext cx="1233497" cy="552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906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106373" y="17115"/>
            <a:ext cx="903762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dirty="0" smtClean="0">
                <a:blipFill>
                  <a:blip r:embed="rId4"/>
                  <a:stretch>
                    <a:fillRect/>
                  </a:stretch>
                </a:blipFill>
              </a:rPr>
              <a:t>循环语句</a:t>
            </a:r>
            <a:endParaRPr lang="zh-CN" altLang="en-US" sz="3200" b="1" dirty="0">
              <a:blipFill>
                <a:blip r:embed="rId4"/>
                <a:stretch>
                  <a:fillRect/>
                </a:stretch>
              </a:blipFill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0" y="598360"/>
            <a:ext cx="9144000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106373" y="590940"/>
            <a:ext cx="5638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eaLnBrk="1" hangingPunct="1">
              <a:spcBef>
                <a:spcPct val="20000"/>
              </a:spcBef>
            </a:pPr>
            <a:r>
              <a:rPr lang="en-US" altLang="zh-CN" sz="24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▪</a:t>
            </a:r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for </a:t>
            </a: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循环语句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06372" y="1009838"/>
            <a:ext cx="4537817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for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语句的语法格式：</a:t>
            </a:r>
          </a:p>
          <a:p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zh-CN" altLang="en-US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for (</a:t>
            </a:r>
            <a:r>
              <a:rPr lang="zh-CN" altLang="en-US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表达式</a:t>
            </a:r>
            <a:r>
              <a:rPr lang="en-US" altLang="zh-CN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1; </a:t>
            </a:r>
            <a:r>
              <a:rPr lang="zh-CN" altLang="en-US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表达式</a:t>
            </a:r>
            <a:r>
              <a:rPr lang="en-US" altLang="zh-CN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2; </a:t>
            </a:r>
            <a:r>
              <a:rPr lang="zh-CN" altLang="en-US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表达式</a:t>
            </a:r>
            <a:r>
              <a:rPr lang="en-US" altLang="zh-CN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3) </a:t>
            </a:r>
            <a:r>
              <a:rPr lang="en-US" altLang="zh-CN" b="1" dirty="0" smtClean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{   </a:t>
            </a:r>
            <a:endParaRPr lang="en-US" altLang="zh-CN" b="1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zh-CN" altLang="en-US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若干语句 </a:t>
            </a:r>
          </a:p>
          <a:p>
            <a:r>
              <a:rPr lang="zh-CN" altLang="en-US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} </a:t>
            </a:r>
          </a:p>
          <a:p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for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语句的执行规则是：</a:t>
            </a:r>
          </a:p>
          <a:p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（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）计算“表达式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1”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，完成必要的初始化工作。</a:t>
            </a:r>
          </a:p>
          <a:p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（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）判断“表达式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2”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的值，若“表达式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2”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的值为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true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，则进行（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），否则进行（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）。</a:t>
            </a:r>
          </a:p>
          <a:p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（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）执行循环体，然后计算“表达式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3”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，以便改变循环条件，进行（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）。</a:t>
            </a:r>
          </a:p>
          <a:p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（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）结束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for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语句的执行。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4202598" y="1292149"/>
            <a:ext cx="42322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C00000"/>
                </a:solidFill>
                <a:hlinkClick r:id="rId5" action="ppaction://hlinkfile"/>
              </a:rPr>
              <a:t>\\</a:t>
            </a:r>
            <a:r>
              <a:rPr lang="en-US" sz="1400" dirty="0" smtClean="0">
                <a:solidFill>
                  <a:srgbClr val="C00000"/>
                </a:solidFill>
              </a:rPr>
              <a:t> </a:t>
            </a:r>
            <a:r>
              <a:rPr lang="zh-CN" altLang="en-US" sz="1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表达式</a:t>
            </a:r>
            <a:r>
              <a:rPr lang="en-US" altLang="zh-CN" sz="1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是值为</a:t>
            </a:r>
            <a:r>
              <a:rPr lang="en-US" altLang="zh-CN" sz="1400" b="1" dirty="0" err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boolean</a:t>
            </a:r>
            <a:r>
              <a:rPr lang="zh-CN" altLang="en-US" sz="1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型表达式</a:t>
            </a:r>
            <a:r>
              <a:rPr lang="zh-CN" altLang="en-US" sz="1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，称为循环条件</a:t>
            </a:r>
            <a:endParaRPr lang="en-US" altLang="zh-CN" sz="1400" b="1" dirty="0" smtClean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表达式</a:t>
            </a:r>
            <a:r>
              <a:rPr lang="en-US" altLang="zh-CN" sz="1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用来修整变量，改变循环条件。</a:t>
            </a:r>
            <a:endParaRPr lang="en-US" sz="1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0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59643769"/>
              </p:ext>
            </p:extLst>
          </p:nvPr>
        </p:nvGraphicFramePr>
        <p:xfrm>
          <a:off x="5253681" y="1815369"/>
          <a:ext cx="1967211" cy="30665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02" name="位图图像" r:id="rId6" imgW="1838095" imgH="2828571" progId="Paint.Picture">
                  <p:embed/>
                </p:oleObj>
              </mc:Choice>
              <mc:Fallback>
                <p:oleObj name="位图图像" r:id="rId6" imgW="1838095" imgH="2828571" progId="Paint.Picture">
                  <p:embed/>
                  <p:pic>
                    <p:nvPicPr>
                      <p:cNvPr id="35845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53681" y="1815369"/>
                        <a:ext cx="1967211" cy="306653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21193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106373" y="197594"/>
            <a:ext cx="903762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dirty="0" smtClean="0">
                <a:blipFill>
                  <a:blip r:embed="rId3"/>
                  <a:stretch>
                    <a:fillRect/>
                  </a:stretch>
                </a:blipFill>
              </a:rPr>
              <a:t>目录：</a:t>
            </a:r>
            <a:endParaRPr lang="zh-CN" altLang="en-US" sz="3200" b="1" dirty="0">
              <a:blipFill>
                <a:blip r:embed="rId3"/>
                <a:stretch>
                  <a:fillRect/>
                </a:stretch>
              </a:blip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218302" y="946999"/>
            <a:ext cx="4572000" cy="2862322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 eaLnBrk="1" fontAlgn="t" hangingPunct="1">
              <a:spcBef>
                <a:spcPct val="50000"/>
              </a:spcBef>
              <a:buClr>
                <a:srgbClr val="3333FF"/>
              </a:buClr>
              <a:buSzPct val="150000"/>
              <a:buFont typeface="Wingdings" panose="05000000000000000000" pitchFamily="2" charset="2"/>
              <a:buChar char="§"/>
            </a:pP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运算符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与表达式</a:t>
            </a:r>
          </a:p>
          <a:p>
            <a:pPr algn="just" eaLnBrk="1" fontAlgn="t" hangingPunct="1">
              <a:spcBef>
                <a:spcPct val="50000"/>
              </a:spcBef>
              <a:buClr>
                <a:srgbClr val="3333FF"/>
              </a:buClr>
              <a:buSzPct val="150000"/>
              <a:buFont typeface="Wingdings" panose="05000000000000000000" pitchFamily="2" charset="2"/>
              <a:buChar char="§"/>
            </a:pP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语句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概述</a:t>
            </a:r>
          </a:p>
          <a:p>
            <a:pPr algn="just" eaLnBrk="1" fontAlgn="t" hangingPunct="1">
              <a:spcBef>
                <a:spcPct val="50000"/>
              </a:spcBef>
              <a:buClr>
                <a:srgbClr val="3333FF"/>
              </a:buClr>
              <a:buSzPct val="150000"/>
              <a:buFont typeface="Wingdings" panose="05000000000000000000" pitchFamily="2" charset="2"/>
              <a:buChar char="§"/>
            </a:pPr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if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条件分支语句</a:t>
            </a:r>
          </a:p>
          <a:p>
            <a:pPr algn="just" eaLnBrk="1" fontAlgn="t" hangingPunct="1">
              <a:spcBef>
                <a:spcPct val="50000"/>
              </a:spcBef>
              <a:buClr>
                <a:srgbClr val="3333FF"/>
              </a:buClr>
              <a:buSzPct val="150000"/>
              <a:buFont typeface="Wingdings" panose="05000000000000000000" pitchFamily="2" charset="2"/>
              <a:buChar char="§"/>
            </a:pPr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switch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开关语句</a:t>
            </a:r>
          </a:p>
          <a:p>
            <a:pPr algn="just" eaLnBrk="1" fontAlgn="t" hangingPunct="1">
              <a:spcBef>
                <a:spcPct val="50000"/>
              </a:spcBef>
              <a:buClr>
                <a:srgbClr val="3333FF"/>
              </a:buClr>
              <a:buSzPct val="150000"/>
              <a:buFont typeface="Wingdings" panose="05000000000000000000" pitchFamily="2" charset="2"/>
              <a:buChar char="§"/>
            </a:pP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循环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语句</a:t>
            </a:r>
          </a:p>
          <a:p>
            <a:pPr algn="just" eaLnBrk="1" fontAlgn="t" hangingPunct="1">
              <a:spcBef>
                <a:spcPct val="50000"/>
              </a:spcBef>
              <a:buClr>
                <a:srgbClr val="3333FF"/>
              </a:buClr>
              <a:buSzPct val="150000"/>
              <a:buFont typeface="Wingdings" panose="05000000000000000000" pitchFamily="2" charset="2"/>
              <a:buChar char="§"/>
            </a:pPr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break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continue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语句</a:t>
            </a:r>
          </a:p>
          <a:p>
            <a:pPr algn="just" eaLnBrk="1" fontAlgn="t" hangingPunct="1">
              <a:spcBef>
                <a:spcPct val="50000"/>
              </a:spcBef>
              <a:buClr>
                <a:srgbClr val="3333FF"/>
              </a:buClr>
              <a:buSzPct val="150000"/>
              <a:buFont typeface="Wingdings" panose="05000000000000000000" pitchFamily="2" charset="2"/>
              <a:buChar char="§"/>
            </a:pP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数组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78073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106373" y="17115"/>
            <a:ext cx="903762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dirty="0" smtClean="0">
                <a:blipFill>
                  <a:blip r:embed="rId3"/>
                  <a:stretch>
                    <a:fillRect/>
                  </a:stretch>
                </a:blipFill>
              </a:rPr>
              <a:t>循环语句</a:t>
            </a:r>
            <a:endParaRPr lang="zh-CN" altLang="en-US" sz="3200" b="1" dirty="0">
              <a:blipFill>
                <a:blip r:embed="rId3"/>
                <a:stretch>
                  <a:fillRect/>
                </a:stretch>
              </a:blipFill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0" y="598360"/>
            <a:ext cx="9144000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748" y="740108"/>
            <a:ext cx="3586189" cy="302897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0705" y="768940"/>
            <a:ext cx="3238524" cy="1581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934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106373" y="17115"/>
            <a:ext cx="903762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dirty="0" smtClean="0">
                <a:blipFill>
                  <a:blip r:embed="rId4"/>
                  <a:stretch>
                    <a:fillRect/>
                  </a:stretch>
                </a:blipFill>
              </a:rPr>
              <a:t>循环语句</a:t>
            </a:r>
            <a:endParaRPr lang="zh-CN" altLang="en-US" sz="3200" b="1" dirty="0">
              <a:blipFill>
                <a:blip r:embed="rId4"/>
                <a:stretch>
                  <a:fillRect/>
                </a:stretch>
              </a:blipFill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0" y="598360"/>
            <a:ext cx="9144000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106373" y="590940"/>
            <a:ext cx="5638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eaLnBrk="1" hangingPunct="1">
              <a:spcBef>
                <a:spcPct val="20000"/>
              </a:spcBef>
            </a:pPr>
            <a:r>
              <a:rPr lang="en-US" altLang="zh-CN" sz="24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▪</a:t>
            </a:r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While</a:t>
            </a: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循环语句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52400" y="1027937"/>
            <a:ext cx="4572000" cy="2779222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 eaLnBrk="1" hangingPunct="1">
              <a:spcBef>
                <a:spcPct val="10000"/>
              </a:spcBef>
            </a:pP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while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语句的语法格式：</a:t>
            </a:r>
          </a:p>
          <a:p>
            <a:pPr algn="just" eaLnBrk="1" hangingPunct="1">
              <a:spcBef>
                <a:spcPct val="10000"/>
              </a:spcBef>
            </a:pP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r>
              <a:rPr lang="en-US" altLang="zh-CN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while (</a:t>
            </a:r>
            <a:r>
              <a:rPr lang="zh-CN" altLang="en-US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表达式) {</a:t>
            </a:r>
          </a:p>
          <a:p>
            <a:pPr algn="just" eaLnBrk="1" hangingPunct="1">
              <a:spcBef>
                <a:spcPct val="10000"/>
              </a:spcBef>
            </a:pPr>
            <a:r>
              <a:rPr lang="zh-CN" altLang="en-US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若干语句 </a:t>
            </a:r>
          </a:p>
          <a:p>
            <a:pPr algn="just" eaLnBrk="1" hangingPunct="1">
              <a:spcBef>
                <a:spcPct val="10000"/>
              </a:spcBef>
            </a:pPr>
            <a:r>
              <a:rPr lang="zh-CN" altLang="en-US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}</a:t>
            </a:r>
          </a:p>
          <a:p>
            <a:pPr algn="just" eaLnBrk="1" hangingPunct="1">
              <a:spcBef>
                <a:spcPct val="10000"/>
              </a:spcBef>
            </a:pP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while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语句的执行规则是：</a:t>
            </a:r>
          </a:p>
          <a:p>
            <a:pPr algn="just" eaLnBrk="1" hangingPunct="1">
              <a:spcBef>
                <a:spcPct val="10000"/>
              </a:spcBef>
            </a:pP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（1）计算表达式的值，如果该值是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true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时，就进行（2），否则执行（3）。 </a:t>
            </a:r>
          </a:p>
          <a:p>
            <a:pPr algn="just" eaLnBrk="1" hangingPunct="1">
              <a:spcBef>
                <a:spcPct val="10000"/>
              </a:spcBef>
            </a:pP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（2）执行循环体，再进行（1）。 </a:t>
            </a:r>
          </a:p>
          <a:p>
            <a:pPr algn="just" eaLnBrk="1" hangingPunct="1">
              <a:spcBef>
                <a:spcPct val="10000"/>
              </a:spcBef>
            </a:pP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（3）结束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while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语句的执行。 </a:t>
            </a:r>
          </a:p>
        </p:txBody>
      </p:sp>
      <p:graphicFrame>
        <p:nvGraphicFramePr>
          <p:cNvPr id="8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24806548"/>
              </p:ext>
            </p:extLst>
          </p:nvPr>
        </p:nvGraphicFramePr>
        <p:xfrm>
          <a:off x="5257800" y="727568"/>
          <a:ext cx="2510590" cy="31543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23" name="位图图像" r:id="rId5" imgW="1552792" imgH="2572109" progId="Paint.Picture">
                  <p:embed/>
                </p:oleObj>
              </mc:Choice>
              <mc:Fallback>
                <p:oleObj name="位图图像" r:id="rId5" imgW="1552792" imgH="2572109" progId="Paint.Picture">
                  <p:embed/>
                  <p:pic>
                    <p:nvPicPr>
                      <p:cNvPr id="37893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57800" y="727568"/>
                        <a:ext cx="2510590" cy="315433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75566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106373" y="17115"/>
            <a:ext cx="903762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dirty="0" smtClean="0">
                <a:blipFill>
                  <a:blip r:embed="rId4"/>
                  <a:stretch>
                    <a:fillRect/>
                  </a:stretch>
                </a:blipFill>
              </a:rPr>
              <a:t>循环语句</a:t>
            </a:r>
            <a:endParaRPr lang="zh-CN" altLang="en-US" sz="3200" b="1" dirty="0">
              <a:blipFill>
                <a:blip r:embed="rId4"/>
                <a:stretch>
                  <a:fillRect/>
                </a:stretch>
              </a:blipFill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0" y="598360"/>
            <a:ext cx="9144000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106373" y="590940"/>
            <a:ext cx="5638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eaLnBrk="1" hangingPunct="1">
              <a:spcBef>
                <a:spcPct val="20000"/>
              </a:spcBef>
            </a:pPr>
            <a:r>
              <a:rPr lang="en-US" altLang="zh-CN" sz="24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▪</a:t>
            </a:r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do-While</a:t>
            </a: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循环语句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79781" y="995937"/>
            <a:ext cx="4804611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do-while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语句的语法格式：</a:t>
            </a:r>
          </a:p>
          <a:p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r>
              <a:rPr lang="en-US" altLang="zh-CN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do {</a:t>
            </a:r>
          </a:p>
          <a:p>
            <a:r>
              <a:rPr lang="en-US" altLang="zh-CN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</a:t>
            </a:r>
            <a:r>
              <a:rPr lang="zh-CN" altLang="en-US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若干语句</a:t>
            </a:r>
          </a:p>
          <a:p>
            <a:r>
              <a:rPr lang="zh-CN" altLang="en-US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r>
              <a:rPr lang="en-US" altLang="zh-CN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} while(</a:t>
            </a:r>
            <a:r>
              <a:rPr lang="zh-CN" altLang="en-US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表达式</a:t>
            </a:r>
            <a:r>
              <a:rPr lang="en-US" altLang="zh-CN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); </a:t>
            </a:r>
          </a:p>
          <a:p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do- while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语句的执行规则是：</a:t>
            </a:r>
          </a:p>
          <a:p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（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）执行循环体，再进行（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）。 </a:t>
            </a:r>
          </a:p>
          <a:p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（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）计算表达式的值，如果该值是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true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时，就进行（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），否则执行（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）。 </a:t>
            </a:r>
          </a:p>
          <a:p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（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）结束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while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语句的执行。 </a:t>
            </a:r>
          </a:p>
          <a:p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例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4-4</a:t>
            </a:r>
          </a:p>
          <a:p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while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语句计算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1+1/2!+1/3!+1/4!  … 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的前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项和</a:t>
            </a:r>
          </a:p>
        </p:txBody>
      </p:sp>
      <p:graphicFrame>
        <p:nvGraphicFramePr>
          <p:cNvPr id="9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3577902"/>
              </p:ext>
            </p:extLst>
          </p:nvPr>
        </p:nvGraphicFramePr>
        <p:xfrm>
          <a:off x="5715000" y="1052605"/>
          <a:ext cx="2298032" cy="30640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46" name="位图图像" r:id="rId5" imgW="1590897" imgH="2486372" progId="Paint.Picture">
                  <p:embed/>
                </p:oleObj>
              </mc:Choice>
              <mc:Fallback>
                <p:oleObj name="位图图像" r:id="rId5" imgW="1590897" imgH="2486372" progId="Paint.Picture">
                  <p:embed/>
                  <p:pic>
                    <p:nvPicPr>
                      <p:cNvPr id="38917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15000" y="1052605"/>
                        <a:ext cx="2298032" cy="306404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文本框 6"/>
          <p:cNvSpPr txBox="1"/>
          <p:nvPr/>
        </p:nvSpPr>
        <p:spPr>
          <a:xfrm>
            <a:off x="279781" y="4382696"/>
            <a:ext cx="8119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注：</a:t>
            </a:r>
            <a:r>
              <a:rPr lang="en-US" altLang="zh-CN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do-while</a:t>
            </a:r>
            <a:r>
              <a:rPr lang="zh-CN" altLang="en-US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循环和</a:t>
            </a:r>
            <a:r>
              <a:rPr lang="en-US" altLang="zh-CN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while</a:t>
            </a:r>
            <a:r>
              <a:rPr lang="zh-CN" altLang="en-US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循环的区别是：</a:t>
            </a:r>
            <a:r>
              <a:rPr lang="en-US" altLang="zh-CN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do-while</a:t>
            </a:r>
            <a:r>
              <a:rPr lang="zh-CN" altLang="en-US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的循环体至少被执行一次</a:t>
            </a:r>
            <a:endParaRPr lang="en-US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53883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106373" y="17115"/>
            <a:ext cx="903762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dirty="0" smtClean="0">
                <a:blipFill>
                  <a:blip r:embed="rId3"/>
                  <a:stretch>
                    <a:fillRect/>
                  </a:stretch>
                </a:blipFill>
              </a:rPr>
              <a:t>循环语句</a:t>
            </a:r>
            <a:endParaRPr lang="zh-CN" altLang="en-US" sz="3200" b="1" dirty="0">
              <a:blipFill>
                <a:blip r:embed="rId3"/>
                <a:stretch>
                  <a:fillRect/>
                </a:stretch>
              </a:blipFill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0" y="598360"/>
            <a:ext cx="9144000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635666" y="817733"/>
            <a:ext cx="7872668" cy="46166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pPr algn="just" eaLnBrk="1" hangingPunct="1">
              <a:spcBef>
                <a:spcPct val="10000"/>
              </a:spcBef>
            </a:pPr>
            <a:r>
              <a:rPr lang="zh-CN" altLang="en-US" sz="2400" b="1" dirty="0" smtClean="0"/>
              <a:t>思考：</a:t>
            </a:r>
            <a:r>
              <a:rPr lang="zh-CN" altLang="zh-CN" sz="2400" b="1" dirty="0"/>
              <a:t>用</a:t>
            </a:r>
            <a:r>
              <a:rPr lang="en-US" altLang="zh-CN" sz="2400" b="1" dirty="0"/>
              <a:t>while</a:t>
            </a:r>
            <a:r>
              <a:rPr lang="zh-CN" altLang="zh-CN" sz="2400" b="1" dirty="0"/>
              <a:t>语句计算</a:t>
            </a:r>
            <a:r>
              <a:rPr lang="en-US" altLang="zh-CN" sz="2400" b="1" dirty="0"/>
              <a:t>1+1/2!+1/3!+1/4!  … </a:t>
            </a:r>
            <a:r>
              <a:rPr lang="zh-CN" altLang="zh-CN" sz="2400" b="1" dirty="0"/>
              <a:t>的前</a:t>
            </a:r>
            <a:r>
              <a:rPr lang="en-US" altLang="zh-CN" sz="2400" b="1" dirty="0"/>
              <a:t>20</a:t>
            </a:r>
            <a:r>
              <a:rPr lang="zh-CN" altLang="zh-CN" sz="2400" b="1" dirty="0"/>
              <a:t>项和</a:t>
            </a:r>
            <a:endParaRPr lang="zh-CN" altLang="en-US" sz="2400" b="1" dirty="0">
              <a:solidFill>
                <a:srgbClr val="FF0000"/>
              </a:solidFill>
              <a:latin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61645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106373" y="17115"/>
            <a:ext cx="903762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 b="1" dirty="0" smtClean="0">
                <a:blipFill>
                  <a:blip r:embed="rId3"/>
                  <a:stretch>
                    <a:fillRect/>
                  </a:stretch>
                </a:blipFill>
              </a:rPr>
              <a:t>break</a:t>
            </a:r>
            <a:r>
              <a:rPr lang="zh-CN" altLang="en-US" sz="3200" b="1" dirty="0" smtClean="0">
                <a:blipFill>
                  <a:blip r:embed="rId3"/>
                  <a:stretch>
                    <a:fillRect/>
                  </a:stretch>
                </a:blipFill>
              </a:rPr>
              <a:t>和</a:t>
            </a:r>
            <a:r>
              <a:rPr lang="en-US" altLang="zh-CN" sz="3200" b="1" dirty="0" smtClean="0">
                <a:blipFill>
                  <a:blip r:embed="rId3"/>
                  <a:stretch>
                    <a:fillRect/>
                  </a:stretch>
                </a:blipFill>
              </a:rPr>
              <a:t>continue</a:t>
            </a:r>
            <a:r>
              <a:rPr lang="zh-CN" altLang="en-US" sz="3200" b="1" dirty="0" smtClean="0">
                <a:blipFill>
                  <a:blip r:embed="rId3"/>
                  <a:stretch>
                    <a:fillRect/>
                  </a:stretch>
                </a:blipFill>
              </a:rPr>
              <a:t>语句</a:t>
            </a:r>
            <a:endParaRPr lang="zh-CN" altLang="en-US" sz="3200" b="1" dirty="0">
              <a:blipFill>
                <a:blip r:embed="rId3"/>
                <a:stretch>
                  <a:fillRect/>
                </a:stretch>
              </a:blipFill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0" y="598360"/>
            <a:ext cx="9144000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64169" y="693552"/>
            <a:ext cx="8734926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break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continue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语句是用关键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break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或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continue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加上分号构成的语句。</a:t>
            </a:r>
          </a:p>
          <a:p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循环体中可以使用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break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语句和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continue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语句</a:t>
            </a: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如果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在某次循环中执行了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break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语句，那么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整个循环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语句就结束</a:t>
            </a: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如果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在某次循环中执行了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continue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语句，那么本次循环就结束，即不再执行本次循环中循环体中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continue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语句后面的语句，而转入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进行下一次循环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387750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106373" y="17115"/>
            <a:ext cx="903762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 b="1" dirty="0" smtClean="0">
                <a:blipFill>
                  <a:blip r:embed="rId3"/>
                  <a:stretch>
                    <a:fillRect/>
                  </a:stretch>
                </a:blipFill>
              </a:rPr>
              <a:t>break</a:t>
            </a:r>
            <a:r>
              <a:rPr lang="zh-CN" altLang="en-US" sz="3200" b="1" dirty="0" smtClean="0">
                <a:blipFill>
                  <a:blip r:embed="rId3"/>
                  <a:stretch>
                    <a:fillRect/>
                  </a:stretch>
                </a:blipFill>
              </a:rPr>
              <a:t>和</a:t>
            </a:r>
            <a:r>
              <a:rPr lang="en-US" altLang="zh-CN" sz="3200" b="1" dirty="0" smtClean="0">
                <a:blipFill>
                  <a:blip r:embed="rId3"/>
                  <a:stretch>
                    <a:fillRect/>
                  </a:stretch>
                </a:blipFill>
              </a:rPr>
              <a:t>continue</a:t>
            </a:r>
            <a:r>
              <a:rPr lang="zh-CN" altLang="en-US" sz="3200" b="1" dirty="0" smtClean="0">
                <a:blipFill>
                  <a:blip r:embed="rId3"/>
                  <a:stretch>
                    <a:fillRect/>
                  </a:stretch>
                </a:blipFill>
              </a:rPr>
              <a:t>语句</a:t>
            </a:r>
            <a:endParaRPr lang="zh-CN" altLang="en-US" sz="3200" b="1" dirty="0">
              <a:blipFill>
                <a:blip r:embed="rId3"/>
                <a:stretch>
                  <a:fillRect/>
                </a:stretch>
              </a:blipFill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0" y="598360"/>
            <a:ext cx="9144000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758" y="669758"/>
            <a:ext cx="6384733" cy="3847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961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106373" y="17115"/>
            <a:ext cx="903762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dirty="0" smtClean="0">
                <a:blipFill>
                  <a:blip r:embed="rId3"/>
                  <a:stretch>
                    <a:fillRect/>
                  </a:stretch>
                </a:blipFill>
              </a:rPr>
              <a:t>数组</a:t>
            </a:r>
            <a:endParaRPr lang="zh-CN" altLang="en-US" sz="3200" b="1" dirty="0">
              <a:blipFill>
                <a:blip r:embed="rId3"/>
                <a:stretch>
                  <a:fillRect/>
                </a:stretch>
              </a:blipFill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0" y="598360"/>
            <a:ext cx="9144000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106373" y="671902"/>
            <a:ext cx="881112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如果程序需要若干个类型相同的变量，比如需要</a:t>
            </a:r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</a:t>
            </a:r>
            <a:r>
              <a:rPr lang="en-US" altLang="zh-CN" b="1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int</a:t>
            </a: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型变量，应当怎么做呢？</a:t>
            </a:r>
            <a:endParaRPr lang="en-US" altLang="zh-CN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b="1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Int</a:t>
            </a:r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x1, x2,x3,x4,x5,x6,x7,x8;</a:t>
            </a:r>
            <a:endParaRPr lang="en-US" altLang="zh-CN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数组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相同类型的变量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按顺序组成的一种复合数据类型，称这些相同类型的变量为数组的元素或单元。数组通过数组名加索引来使用数组的元素。</a:t>
            </a:r>
          </a:p>
          <a:p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数组属于引用型变量，创建数组需要经过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声明数组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和为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数组分配变量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两个步骤。 </a:t>
            </a:r>
          </a:p>
        </p:txBody>
      </p:sp>
    </p:spTree>
    <p:extLst>
      <p:ext uri="{BB962C8B-B14F-4D97-AF65-F5344CB8AC3E}">
        <p14:creationId xmlns:p14="http://schemas.microsoft.com/office/powerpoint/2010/main" val="343635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106373" y="17115"/>
            <a:ext cx="903762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dirty="0" smtClean="0">
                <a:blipFill>
                  <a:blip r:embed="rId3"/>
                  <a:stretch>
                    <a:fillRect/>
                  </a:stretch>
                </a:blipFill>
              </a:rPr>
              <a:t>数组</a:t>
            </a:r>
            <a:endParaRPr lang="zh-CN" altLang="en-US" sz="3200" b="1" dirty="0">
              <a:blipFill>
                <a:blip r:embed="rId3"/>
                <a:stretch>
                  <a:fillRect/>
                </a:stretch>
              </a:blipFill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0" y="598360"/>
            <a:ext cx="9144000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106373" y="671902"/>
            <a:ext cx="881112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 smtClean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■ </a:t>
            </a: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声明数组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12501" y="1137318"/>
            <a:ext cx="8815589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声明数组包括数组变量的名字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简称数组名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、数组的类型。</a:t>
            </a:r>
          </a:p>
          <a:p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声明一维数组有下列两种格式：</a:t>
            </a:r>
          </a:p>
          <a:p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数组的元素类型   数组名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[];</a:t>
            </a:r>
          </a:p>
          <a:p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数组的元素类型 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[]  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数组名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</a:p>
          <a:p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声明二维数组有下列两种格式：</a:t>
            </a:r>
          </a:p>
          <a:p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数组的元素类型   数组名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[][];</a:t>
            </a:r>
          </a:p>
          <a:p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数组的元素类型 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[][] 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数组名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</a:p>
          <a:p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例如：</a:t>
            </a:r>
          </a:p>
          <a:p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float  boy[];</a:t>
            </a:r>
          </a:p>
          <a:p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char  cat</a:t>
            </a:r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[][];</a:t>
            </a:r>
          </a:p>
          <a:p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Dog tom[];</a:t>
            </a:r>
          </a:p>
          <a:p>
            <a:endParaRPr lang="en-US" altLang="zh-CN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注：</a:t>
            </a:r>
            <a:r>
              <a:rPr lang="en-US" altLang="zh-CN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lang="zh-CN" altLang="en-US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不允许在声明数组中的方括号内指定数组元素的个数！</a:t>
            </a:r>
            <a:endParaRPr lang="en-US" altLang="zh-CN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18075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106373" y="17115"/>
            <a:ext cx="903762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dirty="0" smtClean="0">
                <a:blipFill>
                  <a:blip r:embed="rId3"/>
                  <a:stretch>
                    <a:fillRect/>
                  </a:stretch>
                </a:blipFill>
              </a:rPr>
              <a:t>数组</a:t>
            </a:r>
            <a:endParaRPr lang="zh-CN" altLang="en-US" sz="3200" b="1" dirty="0">
              <a:blipFill>
                <a:blip r:embed="rId3"/>
                <a:stretch>
                  <a:fillRect/>
                </a:stretch>
              </a:blipFill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0" y="598360"/>
            <a:ext cx="9144000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106373" y="671902"/>
            <a:ext cx="881112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 smtClean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■ </a:t>
            </a: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为数组分配元素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76896" y="1179606"/>
            <a:ext cx="8867104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声明数组仅仅是给出了数组名字和元素的数据类型，要想真正的使用数组还必须为它分配内存空间，即创建数组。在为数组分配内存空间时必须指明数组的长度。为一维数组分配内存空间的格式如下：</a:t>
            </a:r>
          </a:p>
          <a:p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数组名字 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 new  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数组元素的类型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数组元素的个数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];</a:t>
            </a:r>
          </a:p>
          <a:p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例如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</a:p>
          <a:p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boy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 new float[4]; </a:t>
            </a:r>
            <a:endParaRPr lang="en-US" altLang="zh-CN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数组变量</a:t>
            </a:r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boy</a:t>
            </a: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中存放着这些元素的首地址，该地址称数组的引用，这样数组就可以通过索引操作这些单元。</a:t>
            </a:r>
            <a:endParaRPr lang="en-US" altLang="zh-CN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2874" y="3483779"/>
            <a:ext cx="3278124" cy="1601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640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106373" y="17115"/>
            <a:ext cx="903762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dirty="0" smtClean="0">
                <a:blipFill>
                  <a:blip r:embed="rId3"/>
                  <a:stretch>
                    <a:fillRect/>
                  </a:stretch>
                </a:blipFill>
              </a:rPr>
              <a:t>数组</a:t>
            </a:r>
            <a:endParaRPr lang="zh-CN" altLang="en-US" sz="3200" b="1" dirty="0">
              <a:blipFill>
                <a:blip r:embed="rId3"/>
                <a:stretch>
                  <a:fillRect/>
                </a:stretch>
              </a:blipFill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0" y="598360"/>
            <a:ext cx="9144000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106373" y="671902"/>
            <a:ext cx="881112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 smtClean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■ </a:t>
            </a: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为数组分配元素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76896" y="1179606"/>
            <a:ext cx="8867104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声明数组和创建数组可以一起完成，例如：</a:t>
            </a:r>
            <a:endParaRPr lang="en-US" altLang="zh-CN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float buy[] = new float[4];</a:t>
            </a:r>
          </a:p>
          <a:p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同样的，二维数组</a:t>
            </a:r>
            <a:endParaRPr lang="en-US" altLang="zh-CN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b="1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int</a:t>
            </a:r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mytwo</a:t>
            </a:r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[][];</a:t>
            </a:r>
          </a:p>
          <a:p>
            <a:r>
              <a:rPr lang="en-US" altLang="zh-CN" b="1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mytwo</a:t>
            </a:r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= new </a:t>
            </a:r>
            <a:r>
              <a:rPr lang="en-US" altLang="zh-CN" b="1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int</a:t>
            </a:r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[3][4];</a:t>
            </a:r>
          </a:p>
          <a:p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或</a:t>
            </a:r>
            <a:endParaRPr lang="en-US" altLang="zh-CN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b="1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int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mytwo</a:t>
            </a:r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[][] = 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new </a:t>
            </a:r>
            <a:r>
              <a:rPr lang="en-US" altLang="zh-CN" b="1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int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[3][4];</a:t>
            </a:r>
          </a:p>
        </p:txBody>
      </p:sp>
    </p:spTree>
    <p:extLst>
      <p:ext uri="{BB962C8B-B14F-4D97-AF65-F5344CB8AC3E}">
        <p14:creationId xmlns:p14="http://schemas.microsoft.com/office/powerpoint/2010/main" val="479721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106373" y="0"/>
            <a:ext cx="903762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dirty="0" smtClean="0">
                <a:blipFill>
                  <a:blip r:embed="rId3"/>
                  <a:stretch>
                    <a:fillRect/>
                  </a:stretch>
                </a:blipFill>
              </a:rPr>
              <a:t>运算符、表达式与语句</a:t>
            </a:r>
            <a:endParaRPr lang="zh-CN" altLang="en-US" sz="3200" b="1" dirty="0">
              <a:blipFill>
                <a:blip r:embed="rId3"/>
                <a:stretch>
                  <a:fillRect/>
                </a:stretch>
              </a:blipFill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0" y="625366"/>
            <a:ext cx="9144000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106373" y="724585"/>
            <a:ext cx="878225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提供了丰富的运算符，如算术运算符、关系运算符、逻辑运算符、位运算符等</a:t>
            </a: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b="1" dirty="0" smtClean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算数运算符与算术表达式：</a:t>
            </a:r>
            <a:endParaRPr lang="zh-CN" altLang="en-US" b="1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06373" y="1573775"/>
            <a:ext cx="8991600" cy="28315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加、减、乘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、除和求余运算符</a:t>
            </a:r>
            <a:r>
              <a:rPr lang="en-US" altLang="zh-CN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  </a:t>
            </a:r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*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%</a:t>
            </a:r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加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减运算符是二目运算符；加减运算符的结合方向是从左到右；</a:t>
            </a:r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加、减、乘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、除和求余</a:t>
            </a:r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运算符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的操作元是整型或浮点型数据，加减运算符的优先级是</a:t>
            </a:r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级，乘、除和求余运算符的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优先级是</a:t>
            </a:r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级</a:t>
            </a:r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6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算数运算符与算术表达式：</a:t>
            </a:r>
          </a:p>
          <a:p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自增、自减运算符：</a:t>
            </a:r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++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--</a:t>
            </a:r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单目运算符，可以放在操作元之前，也可以放在操作元之后。操作元必须是一个整型或浮点型变量。作用是使变量的值增</a:t>
            </a:r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或减</a:t>
            </a:r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，如：</a:t>
            </a:r>
          </a:p>
          <a:p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++x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--x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）表示在使用</a:t>
            </a:r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之前，先使</a:t>
            </a:r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的值增（减）</a:t>
            </a:r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  <a:p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x++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x--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）表示在使用</a:t>
            </a:r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之后，使</a:t>
            </a:r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的值增（减）</a:t>
            </a:r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  <a:p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18113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106373" y="17115"/>
            <a:ext cx="903762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dirty="0" smtClean="0">
                <a:blipFill>
                  <a:blip r:embed="rId3"/>
                  <a:stretch>
                    <a:fillRect/>
                  </a:stretch>
                </a:blipFill>
              </a:rPr>
              <a:t>数组</a:t>
            </a:r>
            <a:endParaRPr lang="zh-CN" altLang="en-US" sz="3200" b="1" dirty="0">
              <a:blipFill>
                <a:blip r:embed="rId3"/>
                <a:stretch>
                  <a:fillRect/>
                </a:stretch>
              </a:blipFill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0" y="598360"/>
            <a:ext cx="9144000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106373" y="671902"/>
            <a:ext cx="881112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 smtClean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■ </a:t>
            </a: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数组元素的使用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76896" y="1179606"/>
            <a:ext cx="886710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一维数组通过索引符访问自己的元素，如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boy[0]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boy[1]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等。需要注意的是索引从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开始 。</a:t>
            </a:r>
          </a:p>
          <a:p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维数组也通过索引符访问自己的元素，如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a[0][1]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a[1][2]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等；需要注意的是索引从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开始。 </a:t>
            </a:r>
          </a:p>
        </p:txBody>
      </p:sp>
    </p:spTree>
    <p:extLst>
      <p:ext uri="{BB962C8B-B14F-4D97-AF65-F5344CB8AC3E}">
        <p14:creationId xmlns:p14="http://schemas.microsoft.com/office/powerpoint/2010/main" val="1268992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106373" y="17115"/>
            <a:ext cx="903762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dirty="0" smtClean="0">
                <a:blipFill>
                  <a:blip r:embed="rId3"/>
                  <a:stretch>
                    <a:fillRect/>
                  </a:stretch>
                </a:blipFill>
              </a:rPr>
              <a:t>数组</a:t>
            </a:r>
            <a:endParaRPr lang="zh-CN" altLang="en-US" sz="3200" b="1" dirty="0">
              <a:blipFill>
                <a:blip r:embed="rId3"/>
                <a:stretch>
                  <a:fillRect/>
                </a:stretch>
              </a:blipFill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0" y="598360"/>
            <a:ext cx="9144000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106373" y="671902"/>
            <a:ext cx="881112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 smtClean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■ </a:t>
            </a:r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length</a:t>
            </a: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的使用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76896" y="1179606"/>
            <a:ext cx="886710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数组的元素的个数称作数组的长度。</a:t>
            </a:r>
          </a:p>
          <a:p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对于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一维数组，“数组名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.length”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的值就是数组中元素的个数。</a:t>
            </a:r>
          </a:p>
          <a:p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对于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二维数组“数组名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.length”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的值是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它含有的一维数组的个数</a:t>
            </a: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float a[] = new float[12];</a:t>
            </a:r>
          </a:p>
          <a:p>
            <a:r>
              <a:rPr lang="en-US" altLang="zh-CN" b="1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int</a:t>
            </a:r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b[][] = new </a:t>
            </a:r>
            <a:r>
              <a:rPr lang="en-US" altLang="zh-CN" b="1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int</a:t>
            </a:r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[3][6];</a:t>
            </a:r>
          </a:p>
          <a:p>
            <a:endParaRPr lang="en-US" altLang="zh-CN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b="1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a.Length</a:t>
            </a: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的值是</a:t>
            </a:r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</a:t>
            </a: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；而</a:t>
            </a:r>
            <a:r>
              <a:rPr lang="en-US" altLang="zh-CN" b="1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b.length</a:t>
            </a: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的值是</a:t>
            </a:r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 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04157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106373" y="17115"/>
            <a:ext cx="903762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dirty="0" smtClean="0">
                <a:blipFill>
                  <a:blip r:embed="rId3"/>
                  <a:stretch>
                    <a:fillRect/>
                  </a:stretch>
                </a:blipFill>
              </a:rPr>
              <a:t>数组</a:t>
            </a:r>
            <a:endParaRPr lang="zh-CN" altLang="en-US" sz="3200" b="1" dirty="0">
              <a:blipFill>
                <a:blip r:embed="rId3"/>
                <a:stretch>
                  <a:fillRect/>
                </a:stretch>
              </a:blipFill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0" y="598360"/>
            <a:ext cx="9144000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106373" y="671902"/>
            <a:ext cx="881112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 smtClean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■ </a:t>
            </a: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数组的初始化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76896" y="1179606"/>
            <a:ext cx="8867104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创建数组后，系统会给数组的每个元素一个默认的值，如，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float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型是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0.0</a:t>
            </a: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在声明数组的同时也可以给数组的元素一个初始值，如</a:t>
            </a: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float 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boy[] = { 21.3f,23.89f,2.0f,23f,778.98f</a:t>
            </a:r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};</a:t>
            </a:r>
          </a:p>
          <a:p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上述语句相当于：</a:t>
            </a:r>
            <a:endParaRPr lang="en-US" altLang="zh-CN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float boy[] = new float[5];</a:t>
            </a:r>
          </a:p>
          <a:p>
            <a:endParaRPr lang="en-US" altLang="zh-CN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也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可以直接用若干个一维数组初始化一个二维数组，这些一维数组的长度不尽相同，例如：</a:t>
            </a:r>
          </a:p>
          <a:p>
            <a:r>
              <a:rPr lang="en-US" altLang="zh-CN" b="1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int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a[][]= {{1}, {1,1},{1,2,1}, {1,3,3,1},{1,4,6,4,1}}; </a:t>
            </a:r>
          </a:p>
          <a:p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02120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106373" y="17115"/>
            <a:ext cx="903762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dirty="0" smtClean="0">
                <a:blipFill>
                  <a:blip r:embed="rId4"/>
                  <a:stretch>
                    <a:fillRect/>
                  </a:stretch>
                </a:blipFill>
              </a:rPr>
              <a:t>数组</a:t>
            </a:r>
            <a:endParaRPr lang="zh-CN" altLang="en-US" sz="3200" b="1" dirty="0">
              <a:blipFill>
                <a:blip r:embed="rId4"/>
                <a:stretch>
                  <a:fillRect/>
                </a:stretch>
              </a:blipFill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0" y="598360"/>
            <a:ext cx="9144000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106373" y="671902"/>
            <a:ext cx="881112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 smtClean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■ </a:t>
            </a: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数组的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引用</a:t>
            </a:r>
          </a:p>
        </p:txBody>
      </p:sp>
      <p:sp>
        <p:nvSpPr>
          <p:cNvPr id="6" name="矩形 5"/>
          <p:cNvSpPr/>
          <p:nvPr/>
        </p:nvSpPr>
        <p:spPr>
          <a:xfrm>
            <a:off x="276896" y="1041234"/>
            <a:ext cx="8867104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数组属于引用型变量，因此两个相同类型的数组如果具有相同的引用，它们就有完全相同的元素</a:t>
            </a: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例如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，对于</a:t>
            </a:r>
            <a:r>
              <a:rPr lang="en-US" altLang="zh-CN" b="1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int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a[] = {1,2,3},b</a:t>
            </a:r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[] 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 {4,5</a:t>
            </a:r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};</a:t>
            </a:r>
          </a:p>
          <a:p>
            <a:endParaRPr lang="en-US" altLang="zh-CN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数组变量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分别存放着引用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0x35ce36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0x757aef</a:t>
            </a: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如果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使用了下列赋值语句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(a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的类型必须相同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  a=b</a:t>
            </a:r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</a:p>
          <a:p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那么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中存放的引用和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的相同，这时系统将释放最初分配给数组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的元素，使得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的元素和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的元素相同。</a:t>
            </a:r>
          </a:p>
          <a:p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7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07946000"/>
              </p:ext>
            </p:extLst>
          </p:nvPr>
        </p:nvGraphicFramePr>
        <p:xfrm>
          <a:off x="378232" y="3669689"/>
          <a:ext cx="3676650" cy="1076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90" name="位图图像" r:id="rId5" imgW="3677163" imgH="1076475" progId="Paint.Picture">
                  <p:embed/>
                </p:oleObj>
              </mc:Choice>
              <mc:Fallback>
                <p:oleObj name="位图图像" r:id="rId5" imgW="3677163" imgH="1076475" progId="Paint.Picture">
                  <p:embed/>
                  <p:pic>
                    <p:nvPicPr>
                      <p:cNvPr id="48133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8232" y="3669689"/>
                        <a:ext cx="3676650" cy="1076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64981227"/>
              </p:ext>
            </p:extLst>
          </p:nvPr>
        </p:nvGraphicFramePr>
        <p:xfrm>
          <a:off x="4476990" y="3675013"/>
          <a:ext cx="3695700" cy="923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91" name="位图图像" r:id="rId7" imgW="3696216" imgH="923810" progId="Paint.Picture">
                  <p:embed/>
                </p:oleObj>
              </mc:Choice>
              <mc:Fallback>
                <p:oleObj name="位图图像" r:id="rId7" imgW="3696216" imgH="923810" progId="Paint.Picture">
                  <p:embed/>
                  <p:pic>
                    <p:nvPicPr>
                      <p:cNvPr id="48134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76990" y="3675013"/>
                        <a:ext cx="3695700" cy="923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05127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106373" y="17115"/>
            <a:ext cx="903762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dirty="0" smtClean="0">
                <a:blipFill>
                  <a:blip r:embed="rId3"/>
                  <a:stretch>
                    <a:fillRect/>
                  </a:stretch>
                </a:blipFill>
              </a:rPr>
              <a:t>数组</a:t>
            </a:r>
            <a:endParaRPr lang="zh-CN" altLang="en-US" sz="3200" b="1" dirty="0">
              <a:blipFill>
                <a:blip r:embed="rId3"/>
                <a:stretch>
                  <a:fillRect/>
                </a:stretch>
              </a:blipFill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0" y="598360"/>
            <a:ext cx="9144000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700" y="657972"/>
            <a:ext cx="3986242" cy="122873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700" y="1942788"/>
            <a:ext cx="5024474" cy="2181241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4238" y="666429"/>
            <a:ext cx="1323985" cy="1276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435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106373" y="17115"/>
            <a:ext cx="903762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dirty="0" smtClean="0">
                <a:blipFill>
                  <a:blip r:embed="rId3"/>
                  <a:stretch>
                    <a:fillRect/>
                  </a:stretch>
                </a:blipFill>
              </a:rPr>
              <a:t>数组</a:t>
            </a:r>
            <a:endParaRPr lang="zh-CN" altLang="en-US" sz="3200" b="1" dirty="0">
              <a:blipFill>
                <a:blip r:embed="rId3"/>
                <a:stretch>
                  <a:fillRect/>
                </a:stretch>
              </a:blipFill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0" y="598360"/>
            <a:ext cx="9144000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106373" y="671902"/>
            <a:ext cx="881112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 smtClean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■ 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遍历数组</a:t>
            </a:r>
          </a:p>
        </p:txBody>
      </p:sp>
      <p:sp>
        <p:nvSpPr>
          <p:cNvPr id="5" name="矩形 4"/>
          <p:cNvSpPr/>
          <p:nvPr/>
        </p:nvSpPr>
        <p:spPr>
          <a:xfrm>
            <a:off x="152400" y="1003141"/>
            <a:ext cx="8542421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．基于循环语句的遍历</a:t>
            </a:r>
          </a:p>
          <a:p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语法格式如下：</a:t>
            </a:r>
          </a:p>
          <a:p>
            <a:r>
              <a:rPr 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for(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声明循环变量：数组的名字</a:t>
            </a:r>
            <a:r>
              <a:rPr lang="en-US" altLang="zh-CN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 {</a:t>
            </a:r>
          </a:p>
          <a:p>
            <a:r>
              <a:rPr lang="en-US" altLang="zh-CN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 </a:t>
            </a:r>
          </a:p>
          <a:p>
            <a:r>
              <a:rPr lang="en-US" altLang="zh-CN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}</a:t>
            </a:r>
          </a:p>
          <a:p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其中，声明的循环变量的类型必须和数组的类型相同。</a:t>
            </a:r>
          </a:p>
          <a:p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31097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106373" y="17115"/>
            <a:ext cx="903762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dirty="0" smtClean="0">
                <a:blipFill>
                  <a:blip r:embed="rId3"/>
                  <a:stretch>
                    <a:fillRect/>
                  </a:stretch>
                </a:blipFill>
              </a:rPr>
              <a:t>数组</a:t>
            </a:r>
            <a:endParaRPr lang="zh-CN" altLang="en-US" sz="3200" b="1" dirty="0">
              <a:blipFill>
                <a:blip r:embed="rId3"/>
                <a:stretch>
                  <a:fillRect/>
                </a:stretch>
              </a:blipFill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0" y="598360"/>
            <a:ext cx="9144000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106373" y="671902"/>
            <a:ext cx="881112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 smtClean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■ 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遍历数组</a:t>
            </a:r>
          </a:p>
        </p:txBody>
      </p:sp>
      <p:sp>
        <p:nvSpPr>
          <p:cNvPr id="5" name="矩形 4"/>
          <p:cNvSpPr/>
          <p:nvPr/>
        </p:nvSpPr>
        <p:spPr>
          <a:xfrm>
            <a:off x="152400" y="1003141"/>
            <a:ext cx="8542421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．使用</a:t>
            </a:r>
            <a:r>
              <a:rPr lang="en-US" b="1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toString</a:t>
            </a:r>
            <a:r>
              <a:rPr 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()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方法遍历数组</a:t>
            </a:r>
          </a:p>
          <a:p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让</a:t>
            </a:r>
            <a:r>
              <a:rPr 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Arrays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类调用</a:t>
            </a:r>
            <a:r>
              <a:rPr 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public static String </a:t>
            </a:r>
            <a:r>
              <a:rPr lang="en-US" b="1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toString</a:t>
            </a:r>
            <a:r>
              <a:rPr 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b="1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int</a:t>
            </a:r>
            <a:r>
              <a:rPr 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[] a)</a:t>
            </a:r>
          </a:p>
          <a:p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方法，可以得到参数指定的一维数组</a:t>
            </a:r>
            <a:r>
              <a:rPr 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的如下格式的字符串表示：</a:t>
            </a:r>
          </a:p>
          <a:p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</a:t>
            </a:r>
            <a:r>
              <a:rPr 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a[0],a[1] …a[a.length-1</a:t>
            </a:r>
            <a:r>
              <a:rPr 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]]</a:t>
            </a:r>
          </a:p>
          <a:p>
            <a:endParaRPr 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例如，对于数组：</a:t>
            </a:r>
          </a:p>
          <a:p>
            <a:r>
              <a:rPr lang="en-US" b="1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int</a:t>
            </a:r>
            <a:r>
              <a:rPr 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[]a = {1,2,3,4,5,6};</a:t>
            </a:r>
          </a:p>
          <a:p>
            <a:r>
              <a:rPr lang="en-US" b="1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Arrays.toString</a:t>
            </a:r>
            <a:r>
              <a:rPr 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(a)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得到的字符串是：</a:t>
            </a:r>
          </a:p>
          <a:p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[1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6]</a:t>
            </a:r>
          </a:p>
        </p:txBody>
      </p:sp>
    </p:spTree>
    <p:extLst>
      <p:ext uri="{BB962C8B-B14F-4D97-AF65-F5344CB8AC3E}">
        <p14:creationId xmlns:p14="http://schemas.microsoft.com/office/powerpoint/2010/main" val="2908522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106373" y="17115"/>
            <a:ext cx="903762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dirty="0" smtClean="0">
                <a:blipFill>
                  <a:blip r:embed="rId3"/>
                  <a:stretch>
                    <a:fillRect/>
                  </a:stretch>
                </a:blipFill>
              </a:rPr>
              <a:t>数组</a:t>
            </a:r>
            <a:endParaRPr lang="zh-CN" altLang="en-US" sz="3200" b="1" dirty="0">
              <a:blipFill>
                <a:blip r:embed="rId3"/>
                <a:stretch>
                  <a:fillRect/>
                </a:stretch>
              </a:blipFill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0" y="598360"/>
            <a:ext cx="9144000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73" y="715240"/>
            <a:ext cx="5857918" cy="3271861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204537" y="1078832"/>
            <a:ext cx="2009274" cy="216568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2455" y="715240"/>
            <a:ext cx="1204921" cy="495304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569495" y="2528955"/>
            <a:ext cx="918410" cy="22459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文本框 8"/>
          <p:cNvSpPr txBox="1"/>
          <p:nvPr/>
        </p:nvSpPr>
        <p:spPr>
          <a:xfrm>
            <a:off x="38693" y="3987100"/>
            <a:ext cx="790312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>
                <a:solidFill>
                  <a:srgbClr val="C00000"/>
                </a:solidFill>
              </a:rPr>
              <a:t>注：</a:t>
            </a:r>
            <a:r>
              <a:rPr lang="en-US" altLang="zh-CN" sz="1600" b="1" dirty="0">
                <a:solidFill>
                  <a:srgbClr val="C00000"/>
                </a:solidFill>
              </a:rPr>
              <a:t>for</a:t>
            </a:r>
            <a:r>
              <a:rPr lang="zh-CN" altLang="en-US" sz="1600" b="1" dirty="0">
                <a:solidFill>
                  <a:srgbClr val="C00000"/>
                </a:solidFill>
              </a:rPr>
              <a:t>中的“声明循环变量”必须是变量声明，不可以使用已经声明过的变量。例如</a:t>
            </a:r>
            <a:endParaRPr lang="en-US" altLang="zh-CN" sz="1600" b="1" dirty="0">
              <a:solidFill>
                <a:srgbClr val="C00000"/>
              </a:solidFill>
            </a:endParaRPr>
          </a:p>
          <a:p>
            <a:r>
              <a:rPr lang="en-US" sz="1600" b="1" dirty="0">
                <a:solidFill>
                  <a:srgbClr val="C00000"/>
                </a:solidFill>
              </a:rPr>
              <a:t>For</a:t>
            </a:r>
            <a:r>
              <a:rPr lang="zh-CN" altLang="en-US" sz="1600" b="1" dirty="0">
                <a:solidFill>
                  <a:srgbClr val="C00000"/>
                </a:solidFill>
              </a:rPr>
              <a:t>语句不可以分开写成两条。</a:t>
            </a:r>
            <a:endParaRPr lang="en-US" altLang="zh-CN" sz="1600" b="1" dirty="0">
              <a:solidFill>
                <a:srgbClr val="C00000"/>
              </a:solidFill>
            </a:endParaRPr>
          </a:p>
          <a:p>
            <a:r>
              <a:rPr lang="en-US" altLang="zh-CN" sz="1600" b="1" dirty="0" smtClean="0">
                <a:solidFill>
                  <a:srgbClr val="C00000"/>
                </a:solidFill>
              </a:rPr>
              <a:t>Char </a:t>
            </a:r>
            <a:r>
              <a:rPr lang="en-US" altLang="zh-CN" sz="1600" b="1" dirty="0" err="1" smtClean="0">
                <a:solidFill>
                  <a:srgbClr val="C00000"/>
                </a:solidFill>
              </a:rPr>
              <a:t>ch</a:t>
            </a:r>
            <a:r>
              <a:rPr lang="en-US" altLang="zh-CN" sz="1600" b="1" dirty="0" smtClean="0">
                <a:solidFill>
                  <a:srgbClr val="C00000"/>
                </a:solidFill>
              </a:rPr>
              <a:t> = 0</a:t>
            </a:r>
            <a:r>
              <a:rPr lang="zh-CN" altLang="en-US" sz="1600" b="1" dirty="0" smtClean="0">
                <a:solidFill>
                  <a:srgbClr val="C00000"/>
                </a:solidFill>
              </a:rPr>
              <a:t>；</a:t>
            </a:r>
            <a:endParaRPr lang="en-US" altLang="zh-CN" sz="1600" b="1" dirty="0" smtClean="0">
              <a:solidFill>
                <a:srgbClr val="C00000"/>
              </a:solidFill>
            </a:endParaRPr>
          </a:p>
          <a:p>
            <a:r>
              <a:rPr lang="en-US" altLang="zh-CN" sz="1600" b="1" dirty="0" smtClean="0">
                <a:solidFill>
                  <a:srgbClr val="C00000"/>
                </a:solidFill>
              </a:rPr>
              <a:t>For(</a:t>
            </a:r>
            <a:r>
              <a:rPr lang="en-US" altLang="zh-CN" sz="1600" b="1" dirty="0" err="1" smtClean="0">
                <a:solidFill>
                  <a:srgbClr val="C00000"/>
                </a:solidFill>
              </a:rPr>
              <a:t>ch:a</a:t>
            </a:r>
            <a:r>
              <a:rPr lang="en-US" altLang="zh-CN" sz="1600" b="1" dirty="0" smtClean="0">
                <a:solidFill>
                  <a:srgbClr val="C00000"/>
                </a:solidFill>
              </a:rPr>
              <a:t>){…</a:t>
            </a:r>
            <a:endParaRPr lang="en-US" sz="16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4549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50110" y="1026279"/>
            <a:ext cx="8332839" cy="1161857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4950" b="1" dirty="0" smtClean="0">
                <a:blipFill dpi="0" rotWithShape="1">
                  <a:blip r:embed="rId2"/>
                  <a:srcRect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lang="zh-CN" altLang="en-US" sz="4950" b="1" dirty="0" smtClean="0">
                <a:blipFill dpi="0" rotWithShape="1">
                  <a:blip r:embed="rId2"/>
                  <a:srcRect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程序设计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000" b="1" dirty="0" smtClean="0">
                <a:blipFill dpi="0" rotWithShape="1">
                  <a:blip r:embed="rId2"/>
                  <a:srcRect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     ----</a:t>
            </a:r>
            <a:r>
              <a:rPr lang="zh-CN" altLang="en-US" sz="2000" b="1" dirty="0" smtClean="0">
                <a:blipFill dpi="0" rotWithShape="1">
                  <a:blip r:embed="rId2"/>
                  <a:srcRect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类</a:t>
            </a:r>
            <a:endParaRPr lang="zh-CN" altLang="en-US" sz="2000" b="1" dirty="0">
              <a:blipFill dpi="0" rotWithShape="1">
                <a:blip r:embed="rId2"/>
                <a:srcRect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组合 134"/>
          <p:cNvGrpSpPr/>
          <p:nvPr/>
        </p:nvGrpSpPr>
        <p:grpSpPr>
          <a:xfrm>
            <a:off x="1829562" y="2327673"/>
            <a:ext cx="5484878" cy="244078"/>
            <a:chOff x="2481804" y="4179888"/>
            <a:chExt cx="7313171" cy="325437"/>
          </a:xfrm>
          <a:solidFill>
            <a:schemeClr val="accent1">
              <a:lumMod val="75000"/>
            </a:schemeClr>
          </a:solidFill>
        </p:grpSpPr>
        <p:sp>
          <p:nvSpPr>
            <p:cNvPr id="14" name="Freeform 35"/>
            <p:cNvSpPr>
              <a:spLocks/>
            </p:cNvSpPr>
            <p:nvPr/>
          </p:nvSpPr>
          <p:spPr bwMode="auto">
            <a:xfrm>
              <a:off x="9686693" y="4210050"/>
              <a:ext cx="108282" cy="19050"/>
            </a:xfrm>
            <a:custGeom>
              <a:avLst/>
              <a:gdLst>
                <a:gd name="T0" fmla="*/ 3 w 19"/>
                <a:gd name="T1" fmla="*/ 2 h 6"/>
                <a:gd name="T2" fmla="*/ 19 w 19"/>
                <a:gd name="T3" fmla="*/ 3 h 6"/>
                <a:gd name="T4" fmla="*/ 3 w 19"/>
                <a:gd name="T5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" h="6">
                  <a:moveTo>
                    <a:pt x="3" y="2"/>
                  </a:moveTo>
                  <a:cubicBezTo>
                    <a:pt x="7" y="4"/>
                    <a:pt x="14" y="0"/>
                    <a:pt x="19" y="3"/>
                  </a:cubicBezTo>
                  <a:cubicBezTo>
                    <a:pt x="14" y="3"/>
                    <a:pt x="0" y="6"/>
                    <a:pt x="3" y="2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00"/>
                </a:solidFill>
                <a:latin typeface="+mn-lt"/>
                <a:ea typeface="+mn-ea"/>
              </a:endParaRPr>
            </a:p>
          </p:txBody>
        </p:sp>
        <p:sp>
          <p:nvSpPr>
            <p:cNvPr id="20" name="Freeform 41"/>
            <p:cNvSpPr>
              <a:spLocks/>
            </p:cNvSpPr>
            <p:nvPr/>
          </p:nvSpPr>
          <p:spPr bwMode="auto">
            <a:xfrm>
              <a:off x="9545093" y="4219575"/>
              <a:ext cx="91624" cy="9525"/>
            </a:xfrm>
            <a:custGeom>
              <a:avLst/>
              <a:gdLst>
                <a:gd name="T0" fmla="*/ 12 w 16"/>
                <a:gd name="T1" fmla="*/ 2 h 3"/>
                <a:gd name="T2" fmla="*/ 3 w 16"/>
                <a:gd name="T3" fmla="*/ 1 h 3"/>
                <a:gd name="T4" fmla="*/ 12 w 16"/>
                <a:gd name="T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3">
                  <a:moveTo>
                    <a:pt x="12" y="2"/>
                  </a:moveTo>
                  <a:cubicBezTo>
                    <a:pt x="10" y="2"/>
                    <a:pt x="0" y="3"/>
                    <a:pt x="3" y="1"/>
                  </a:cubicBezTo>
                  <a:cubicBezTo>
                    <a:pt x="6" y="1"/>
                    <a:pt x="16" y="0"/>
                    <a:pt x="12" y="2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00"/>
                </a:solidFill>
                <a:latin typeface="+mn-lt"/>
                <a:ea typeface="+mn-ea"/>
              </a:endParaRPr>
            </a:p>
          </p:txBody>
        </p:sp>
        <p:sp>
          <p:nvSpPr>
            <p:cNvPr id="26" name="Freeform 47"/>
            <p:cNvSpPr>
              <a:spLocks/>
            </p:cNvSpPr>
            <p:nvPr/>
          </p:nvSpPr>
          <p:spPr bwMode="auto">
            <a:xfrm>
              <a:off x="9148061" y="4271963"/>
              <a:ext cx="108282" cy="14288"/>
            </a:xfrm>
            <a:custGeom>
              <a:avLst/>
              <a:gdLst>
                <a:gd name="T0" fmla="*/ 0 w 19"/>
                <a:gd name="T1" fmla="*/ 2 h 4"/>
                <a:gd name="T2" fmla="*/ 19 w 19"/>
                <a:gd name="T3" fmla="*/ 2 h 4"/>
                <a:gd name="T4" fmla="*/ 0 w 19"/>
                <a:gd name="T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" h="4">
                  <a:moveTo>
                    <a:pt x="0" y="2"/>
                  </a:moveTo>
                  <a:cubicBezTo>
                    <a:pt x="8" y="1"/>
                    <a:pt x="12" y="0"/>
                    <a:pt x="19" y="2"/>
                  </a:cubicBezTo>
                  <a:cubicBezTo>
                    <a:pt x="13" y="2"/>
                    <a:pt x="4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00"/>
                </a:solidFill>
                <a:latin typeface="+mn-lt"/>
                <a:ea typeface="+mn-ea"/>
              </a:endParaRPr>
            </a:p>
          </p:txBody>
        </p:sp>
        <p:sp>
          <p:nvSpPr>
            <p:cNvPr id="31" name="Freeform 52"/>
            <p:cNvSpPr>
              <a:spLocks/>
            </p:cNvSpPr>
            <p:nvPr/>
          </p:nvSpPr>
          <p:spPr bwMode="auto">
            <a:xfrm>
              <a:off x="8403973" y="4268788"/>
              <a:ext cx="161034" cy="17463"/>
            </a:xfrm>
            <a:custGeom>
              <a:avLst/>
              <a:gdLst>
                <a:gd name="T0" fmla="*/ 8 w 28"/>
                <a:gd name="T1" fmla="*/ 4 h 5"/>
                <a:gd name="T2" fmla="*/ 0 w 28"/>
                <a:gd name="T3" fmla="*/ 3 h 5"/>
                <a:gd name="T4" fmla="*/ 10 w 28"/>
                <a:gd name="T5" fmla="*/ 3 h 5"/>
                <a:gd name="T6" fmla="*/ 28 w 28"/>
                <a:gd name="T7" fmla="*/ 4 h 5"/>
                <a:gd name="T8" fmla="*/ 8 w 28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5">
                  <a:moveTo>
                    <a:pt x="8" y="4"/>
                  </a:moveTo>
                  <a:cubicBezTo>
                    <a:pt x="6" y="3"/>
                    <a:pt x="0" y="5"/>
                    <a:pt x="0" y="3"/>
                  </a:cubicBezTo>
                  <a:cubicBezTo>
                    <a:pt x="3" y="3"/>
                    <a:pt x="7" y="3"/>
                    <a:pt x="10" y="3"/>
                  </a:cubicBezTo>
                  <a:cubicBezTo>
                    <a:pt x="16" y="4"/>
                    <a:pt x="26" y="0"/>
                    <a:pt x="28" y="4"/>
                  </a:cubicBezTo>
                  <a:cubicBezTo>
                    <a:pt x="22" y="3"/>
                    <a:pt x="16" y="5"/>
                    <a:pt x="8" y="4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00"/>
                </a:solidFill>
                <a:latin typeface="+mn-lt"/>
                <a:ea typeface="+mn-ea"/>
              </a:endParaRPr>
            </a:p>
          </p:txBody>
        </p:sp>
        <p:sp>
          <p:nvSpPr>
            <p:cNvPr id="35" name="Freeform 56"/>
            <p:cNvSpPr>
              <a:spLocks/>
            </p:cNvSpPr>
            <p:nvPr/>
          </p:nvSpPr>
          <p:spPr bwMode="auto">
            <a:xfrm>
              <a:off x="8309574" y="4278313"/>
              <a:ext cx="88846" cy="11113"/>
            </a:xfrm>
            <a:custGeom>
              <a:avLst/>
              <a:gdLst>
                <a:gd name="T0" fmla="*/ 3 w 16"/>
                <a:gd name="T1" fmla="*/ 1 h 3"/>
                <a:gd name="T2" fmla="*/ 13 w 16"/>
                <a:gd name="T3" fmla="*/ 1 h 3"/>
                <a:gd name="T4" fmla="*/ 3 w 16"/>
                <a:gd name="T5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3">
                  <a:moveTo>
                    <a:pt x="3" y="1"/>
                  </a:moveTo>
                  <a:cubicBezTo>
                    <a:pt x="6" y="1"/>
                    <a:pt x="16" y="0"/>
                    <a:pt x="13" y="1"/>
                  </a:cubicBezTo>
                  <a:cubicBezTo>
                    <a:pt x="11" y="1"/>
                    <a:pt x="0" y="3"/>
                    <a:pt x="3" y="1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00"/>
                </a:solidFill>
                <a:latin typeface="+mn-lt"/>
                <a:ea typeface="+mn-ea"/>
              </a:endParaRPr>
            </a:p>
          </p:txBody>
        </p:sp>
        <p:sp>
          <p:nvSpPr>
            <p:cNvPr id="38" name="Freeform 59"/>
            <p:cNvSpPr>
              <a:spLocks/>
            </p:cNvSpPr>
            <p:nvPr/>
          </p:nvSpPr>
          <p:spPr bwMode="auto">
            <a:xfrm>
              <a:off x="8212397" y="4308475"/>
              <a:ext cx="33317" cy="12700"/>
            </a:xfrm>
            <a:custGeom>
              <a:avLst/>
              <a:gdLst>
                <a:gd name="T0" fmla="*/ 0 w 6"/>
                <a:gd name="T1" fmla="*/ 2 h 4"/>
                <a:gd name="T2" fmla="*/ 3 w 6"/>
                <a:gd name="T3" fmla="*/ 1 h 4"/>
                <a:gd name="T4" fmla="*/ 1 w 6"/>
                <a:gd name="T5" fmla="*/ 0 h 4"/>
                <a:gd name="T6" fmla="*/ 6 w 6"/>
                <a:gd name="T7" fmla="*/ 1 h 4"/>
                <a:gd name="T8" fmla="*/ 5 w 6"/>
                <a:gd name="T9" fmla="*/ 3 h 4"/>
                <a:gd name="T10" fmla="*/ 0 w 6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4">
                  <a:moveTo>
                    <a:pt x="0" y="2"/>
                  </a:moveTo>
                  <a:cubicBezTo>
                    <a:pt x="1" y="2"/>
                    <a:pt x="3" y="2"/>
                    <a:pt x="3" y="1"/>
                  </a:cubicBezTo>
                  <a:cubicBezTo>
                    <a:pt x="2" y="1"/>
                    <a:pt x="1" y="1"/>
                    <a:pt x="1" y="0"/>
                  </a:cubicBezTo>
                  <a:cubicBezTo>
                    <a:pt x="3" y="1"/>
                    <a:pt x="6" y="0"/>
                    <a:pt x="6" y="1"/>
                  </a:cubicBezTo>
                  <a:cubicBezTo>
                    <a:pt x="5" y="1"/>
                    <a:pt x="5" y="2"/>
                    <a:pt x="5" y="3"/>
                  </a:cubicBezTo>
                  <a:cubicBezTo>
                    <a:pt x="3" y="3"/>
                    <a:pt x="1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00"/>
                </a:solidFill>
                <a:latin typeface="+mn-lt"/>
                <a:ea typeface="+mn-ea"/>
              </a:endParaRPr>
            </a:p>
          </p:txBody>
        </p:sp>
        <p:sp>
          <p:nvSpPr>
            <p:cNvPr id="40" name="Freeform 61"/>
            <p:cNvSpPr>
              <a:spLocks/>
            </p:cNvSpPr>
            <p:nvPr/>
          </p:nvSpPr>
          <p:spPr bwMode="auto">
            <a:xfrm>
              <a:off x="8043034" y="4305300"/>
              <a:ext cx="99952" cy="19050"/>
            </a:xfrm>
            <a:custGeom>
              <a:avLst/>
              <a:gdLst>
                <a:gd name="T0" fmla="*/ 16 w 18"/>
                <a:gd name="T1" fmla="*/ 5 h 6"/>
                <a:gd name="T2" fmla="*/ 9 w 18"/>
                <a:gd name="T3" fmla="*/ 3 h 6"/>
                <a:gd name="T4" fmla="*/ 16 w 18"/>
                <a:gd name="T5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" h="6">
                  <a:moveTo>
                    <a:pt x="16" y="5"/>
                  </a:moveTo>
                  <a:cubicBezTo>
                    <a:pt x="12" y="6"/>
                    <a:pt x="13" y="3"/>
                    <a:pt x="9" y="3"/>
                  </a:cubicBezTo>
                  <a:cubicBezTo>
                    <a:pt x="0" y="3"/>
                    <a:pt x="18" y="0"/>
                    <a:pt x="16" y="5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00"/>
                </a:solidFill>
                <a:latin typeface="+mn-lt"/>
                <a:ea typeface="+mn-ea"/>
              </a:endParaRPr>
            </a:p>
          </p:txBody>
        </p:sp>
        <p:sp>
          <p:nvSpPr>
            <p:cNvPr id="47" name="Freeform 68"/>
            <p:cNvSpPr>
              <a:spLocks/>
            </p:cNvSpPr>
            <p:nvPr/>
          </p:nvSpPr>
          <p:spPr bwMode="auto">
            <a:xfrm>
              <a:off x="7429438" y="4286250"/>
              <a:ext cx="136047" cy="22225"/>
            </a:xfrm>
            <a:custGeom>
              <a:avLst/>
              <a:gdLst>
                <a:gd name="T0" fmla="*/ 0 w 24"/>
                <a:gd name="T1" fmla="*/ 4 h 7"/>
                <a:gd name="T2" fmla="*/ 23 w 24"/>
                <a:gd name="T3" fmla="*/ 4 h 7"/>
                <a:gd name="T4" fmla="*/ 0 w 24"/>
                <a:gd name="T5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" h="7">
                  <a:moveTo>
                    <a:pt x="0" y="4"/>
                  </a:moveTo>
                  <a:cubicBezTo>
                    <a:pt x="6" y="4"/>
                    <a:pt x="24" y="0"/>
                    <a:pt x="23" y="4"/>
                  </a:cubicBezTo>
                  <a:cubicBezTo>
                    <a:pt x="18" y="4"/>
                    <a:pt x="6" y="7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00"/>
                </a:solidFill>
                <a:latin typeface="+mn-lt"/>
                <a:ea typeface="+mn-ea"/>
              </a:endParaRPr>
            </a:p>
          </p:txBody>
        </p:sp>
        <p:sp>
          <p:nvSpPr>
            <p:cNvPr id="52" name="Freeform 73"/>
            <p:cNvSpPr>
              <a:spLocks/>
            </p:cNvSpPr>
            <p:nvPr/>
          </p:nvSpPr>
          <p:spPr bwMode="auto">
            <a:xfrm>
              <a:off x="7179558" y="4341813"/>
              <a:ext cx="61082" cy="15875"/>
            </a:xfrm>
            <a:custGeom>
              <a:avLst/>
              <a:gdLst>
                <a:gd name="T0" fmla="*/ 11 w 11"/>
                <a:gd name="T1" fmla="*/ 2 h 5"/>
                <a:gd name="T2" fmla="*/ 7 w 11"/>
                <a:gd name="T3" fmla="*/ 5 h 5"/>
                <a:gd name="T4" fmla="*/ 0 w 11"/>
                <a:gd name="T5" fmla="*/ 2 h 5"/>
                <a:gd name="T6" fmla="*/ 11 w 11"/>
                <a:gd name="T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5">
                  <a:moveTo>
                    <a:pt x="11" y="2"/>
                  </a:moveTo>
                  <a:cubicBezTo>
                    <a:pt x="6" y="1"/>
                    <a:pt x="10" y="5"/>
                    <a:pt x="7" y="5"/>
                  </a:cubicBezTo>
                  <a:cubicBezTo>
                    <a:pt x="5" y="4"/>
                    <a:pt x="0" y="5"/>
                    <a:pt x="0" y="2"/>
                  </a:cubicBezTo>
                  <a:cubicBezTo>
                    <a:pt x="3" y="2"/>
                    <a:pt x="9" y="0"/>
                    <a:pt x="11" y="2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00"/>
                </a:solidFill>
                <a:latin typeface="+mn-lt"/>
                <a:ea typeface="+mn-ea"/>
              </a:endParaRPr>
            </a:p>
          </p:txBody>
        </p:sp>
        <p:sp>
          <p:nvSpPr>
            <p:cNvPr id="53" name="Freeform 74"/>
            <p:cNvSpPr>
              <a:spLocks/>
            </p:cNvSpPr>
            <p:nvPr/>
          </p:nvSpPr>
          <p:spPr bwMode="auto">
            <a:xfrm>
              <a:off x="6951889" y="4324350"/>
              <a:ext cx="124941" cy="14288"/>
            </a:xfrm>
            <a:custGeom>
              <a:avLst/>
              <a:gdLst>
                <a:gd name="T0" fmla="*/ 22 w 22"/>
                <a:gd name="T1" fmla="*/ 2 h 4"/>
                <a:gd name="T2" fmla="*/ 0 w 22"/>
                <a:gd name="T3" fmla="*/ 2 h 4"/>
                <a:gd name="T4" fmla="*/ 22 w 22"/>
                <a:gd name="T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4">
                  <a:moveTo>
                    <a:pt x="22" y="2"/>
                  </a:moveTo>
                  <a:cubicBezTo>
                    <a:pt x="16" y="2"/>
                    <a:pt x="1" y="4"/>
                    <a:pt x="0" y="2"/>
                  </a:cubicBezTo>
                  <a:cubicBezTo>
                    <a:pt x="6" y="2"/>
                    <a:pt x="22" y="0"/>
                    <a:pt x="22" y="2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00"/>
                </a:solidFill>
                <a:latin typeface="+mn-lt"/>
                <a:ea typeface="+mn-ea"/>
              </a:endParaRPr>
            </a:p>
          </p:txBody>
        </p:sp>
        <p:sp>
          <p:nvSpPr>
            <p:cNvPr id="55" name="Freeform 76"/>
            <p:cNvSpPr>
              <a:spLocks/>
            </p:cNvSpPr>
            <p:nvPr/>
          </p:nvSpPr>
          <p:spPr bwMode="auto">
            <a:xfrm>
              <a:off x="6907466" y="4308475"/>
              <a:ext cx="102730" cy="9525"/>
            </a:xfrm>
            <a:custGeom>
              <a:avLst/>
              <a:gdLst>
                <a:gd name="T0" fmla="*/ 0 w 18"/>
                <a:gd name="T1" fmla="*/ 2 h 3"/>
                <a:gd name="T2" fmla="*/ 18 w 18"/>
                <a:gd name="T3" fmla="*/ 2 h 3"/>
                <a:gd name="T4" fmla="*/ 0 w 18"/>
                <a:gd name="T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" h="3">
                  <a:moveTo>
                    <a:pt x="0" y="2"/>
                  </a:moveTo>
                  <a:cubicBezTo>
                    <a:pt x="3" y="1"/>
                    <a:pt x="15" y="0"/>
                    <a:pt x="18" y="2"/>
                  </a:cubicBezTo>
                  <a:cubicBezTo>
                    <a:pt x="11" y="3"/>
                    <a:pt x="4" y="3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00"/>
                </a:solidFill>
                <a:latin typeface="+mn-lt"/>
                <a:ea typeface="+mn-ea"/>
              </a:endParaRPr>
            </a:p>
          </p:txBody>
        </p:sp>
        <p:sp>
          <p:nvSpPr>
            <p:cNvPr id="58" name="Freeform 79"/>
            <p:cNvSpPr>
              <a:spLocks/>
            </p:cNvSpPr>
            <p:nvPr/>
          </p:nvSpPr>
          <p:spPr bwMode="auto">
            <a:xfrm>
              <a:off x="6771420" y="4314825"/>
              <a:ext cx="72188" cy="9525"/>
            </a:xfrm>
            <a:custGeom>
              <a:avLst/>
              <a:gdLst>
                <a:gd name="T0" fmla="*/ 11 w 13"/>
                <a:gd name="T1" fmla="*/ 0 h 3"/>
                <a:gd name="T2" fmla="*/ 13 w 13"/>
                <a:gd name="T3" fmla="*/ 2 h 3"/>
                <a:gd name="T4" fmla="*/ 11 w 13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" h="3">
                  <a:moveTo>
                    <a:pt x="11" y="0"/>
                  </a:moveTo>
                  <a:cubicBezTo>
                    <a:pt x="11" y="1"/>
                    <a:pt x="13" y="1"/>
                    <a:pt x="13" y="2"/>
                  </a:cubicBezTo>
                  <a:cubicBezTo>
                    <a:pt x="1" y="3"/>
                    <a:pt x="0" y="2"/>
                    <a:pt x="11" y="0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00"/>
                </a:solidFill>
                <a:latin typeface="+mn-lt"/>
                <a:ea typeface="+mn-ea"/>
              </a:endParaRPr>
            </a:p>
          </p:txBody>
        </p:sp>
        <p:sp>
          <p:nvSpPr>
            <p:cNvPr id="59" name="Freeform 80"/>
            <p:cNvSpPr>
              <a:spLocks/>
            </p:cNvSpPr>
            <p:nvPr/>
          </p:nvSpPr>
          <p:spPr bwMode="auto">
            <a:xfrm>
              <a:off x="6629821" y="4330700"/>
              <a:ext cx="124941" cy="14288"/>
            </a:xfrm>
            <a:custGeom>
              <a:avLst/>
              <a:gdLst>
                <a:gd name="T0" fmla="*/ 0 w 22"/>
                <a:gd name="T1" fmla="*/ 2 h 4"/>
                <a:gd name="T2" fmla="*/ 22 w 22"/>
                <a:gd name="T3" fmla="*/ 2 h 4"/>
                <a:gd name="T4" fmla="*/ 0 w 22"/>
                <a:gd name="T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4">
                  <a:moveTo>
                    <a:pt x="0" y="2"/>
                  </a:moveTo>
                  <a:cubicBezTo>
                    <a:pt x="2" y="0"/>
                    <a:pt x="20" y="2"/>
                    <a:pt x="22" y="2"/>
                  </a:cubicBezTo>
                  <a:cubicBezTo>
                    <a:pt x="15" y="2"/>
                    <a:pt x="5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00"/>
                </a:solidFill>
                <a:latin typeface="+mn-lt"/>
                <a:ea typeface="+mn-ea"/>
              </a:endParaRPr>
            </a:p>
          </p:txBody>
        </p:sp>
        <p:sp>
          <p:nvSpPr>
            <p:cNvPr id="60" name="Freeform 81"/>
            <p:cNvSpPr>
              <a:spLocks/>
            </p:cNvSpPr>
            <p:nvPr/>
          </p:nvSpPr>
          <p:spPr bwMode="auto">
            <a:xfrm>
              <a:off x="6646479" y="4318000"/>
              <a:ext cx="97177" cy="9525"/>
            </a:xfrm>
            <a:custGeom>
              <a:avLst/>
              <a:gdLst>
                <a:gd name="T0" fmla="*/ 2 w 17"/>
                <a:gd name="T1" fmla="*/ 1 h 3"/>
                <a:gd name="T2" fmla="*/ 15 w 17"/>
                <a:gd name="T3" fmla="*/ 2 h 3"/>
                <a:gd name="T4" fmla="*/ 2 w 17"/>
                <a:gd name="T5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7" h="3">
                  <a:moveTo>
                    <a:pt x="2" y="1"/>
                  </a:moveTo>
                  <a:cubicBezTo>
                    <a:pt x="6" y="2"/>
                    <a:pt x="17" y="0"/>
                    <a:pt x="15" y="2"/>
                  </a:cubicBezTo>
                  <a:cubicBezTo>
                    <a:pt x="12" y="1"/>
                    <a:pt x="0" y="3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00"/>
                </a:solidFill>
                <a:latin typeface="+mn-lt"/>
                <a:ea typeface="+mn-ea"/>
              </a:endParaRPr>
            </a:p>
          </p:txBody>
        </p:sp>
        <p:sp>
          <p:nvSpPr>
            <p:cNvPr id="62" name="Freeform 83"/>
            <p:cNvSpPr>
              <a:spLocks/>
            </p:cNvSpPr>
            <p:nvPr/>
          </p:nvSpPr>
          <p:spPr bwMode="auto">
            <a:xfrm>
              <a:off x="6452128" y="4318000"/>
              <a:ext cx="147153" cy="17463"/>
            </a:xfrm>
            <a:custGeom>
              <a:avLst/>
              <a:gdLst>
                <a:gd name="T0" fmla="*/ 0 w 26"/>
                <a:gd name="T1" fmla="*/ 3 h 5"/>
                <a:gd name="T2" fmla="*/ 26 w 26"/>
                <a:gd name="T3" fmla="*/ 3 h 5"/>
                <a:gd name="T4" fmla="*/ 0 w 26"/>
                <a:gd name="T5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6" h="5">
                  <a:moveTo>
                    <a:pt x="0" y="3"/>
                  </a:moveTo>
                  <a:cubicBezTo>
                    <a:pt x="10" y="2"/>
                    <a:pt x="17" y="0"/>
                    <a:pt x="26" y="3"/>
                  </a:cubicBezTo>
                  <a:cubicBezTo>
                    <a:pt x="20" y="3"/>
                    <a:pt x="7" y="5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00"/>
                </a:solidFill>
                <a:latin typeface="+mn-lt"/>
                <a:ea typeface="+mn-ea"/>
              </a:endParaRPr>
            </a:p>
          </p:txBody>
        </p:sp>
        <p:sp>
          <p:nvSpPr>
            <p:cNvPr id="64" name="Freeform 85"/>
            <p:cNvSpPr>
              <a:spLocks/>
            </p:cNvSpPr>
            <p:nvPr/>
          </p:nvSpPr>
          <p:spPr bwMode="auto">
            <a:xfrm>
              <a:off x="6402152" y="4200525"/>
              <a:ext cx="80518" cy="12700"/>
            </a:xfrm>
            <a:custGeom>
              <a:avLst/>
              <a:gdLst>
                <a:gd name="T0" fmla="*/ 13 w 14"/>
                <a:gd name="T1" fmla="*/ 3 h 4"/>
                <a:gd name="T2" fmla="*/ 1 w 14"/>
                <a:gd name="T3" fmla="*/ 4 h 4"/>
                <a:gd name="T4" fmla="*/ 13 w 14"/>
                <a:gd name="T5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" h="4">
                  <a:moveTo>
                    <a:pt x="13" y="3"/>
                  </a:moveTo>
                  <a:cubicBezTo>
                    <a:pt x="8" y="4"/>
                    <a:pt x="5" y="2"/>
                    <a:pt x="1" y="4"/>
                  </a:cubicBezTo>
                  <a:cubicBezTo>
                    <a:pt x="0" y="1"/>
                    <a:pt x="14" y="0"/>
                    <a:pt x="13" y="3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00"/>
                </a:solidFill>
                <a:latin typeface="+mn-lt"/>
                <a:ea typeface="+mn-ea"/>
              </a:endParaRPr>
            </a:p>
          </p:txBody>
        </p:sp>
        <p:sp>
          <p:nvSpPr>
            <p:cNvPr id="66" name="Freeform 87"/>
            <p:cNvSpPr>
              <a:spLocks/>
            </p:cNvSpPr>
            <p:nvPr/>
          </p:nvSpPr>
          <p:spPr bwMode="auto">
            <a:xfrm>
              <a:off x="6304977" y="4252913"/>
              <a:ext cx="97177" cy="12700"/>
            </a:xfrm>
            <a:custGeom>
              <a:avLst/>
              <a:gdLst>
                <a:gd name="T0" fmla="*/ 15 w 17"/>
                <a:gd name="T1" fmla="*/ 2 h 4"/>
                <a:gd name="T2" fmla="*/ 3 w 17"/>
                <a:gd name="T3" fmla="*/ 2 h 4"/>
                <a:gd name="T4" fmla="*/ 15 w 17"/>
                <a:gd name="T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7" h="4">
                  <a:moveTo>
                    <a:pt x="15" y="2"/>
                  </a:moveTo>
                  <a:cubicBezTo>
                    <a:pt x="12" y="2"/>
                    <a:pt x="0" y="4"/>
                    <a:pt x="3" y="2"/>
                  </a:cubicBezTo>
                  <a:cubicBezTo>
                    <a:pt x="6" y="2"/>
                    <a:pt x="17" y="0"/>
                    <a:pt x="15" y="2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00"/>
                </a:solidFill>
                <a:latin typeface="+mn-lt"/>
                <a:ea typeface="+mn-ea"/>
              </a:endParaRPr>
            </a:p>
          </p:txBody>
        </p:sp>
        <p:sp>
          <p:nvSpPr>
            <p:cNvPr id="67" name="Freeform 88"/>
            <p:cNvSpPr>
              <a:spLocks/>
            </p:cNvSpPr>
            <p:nvPr/>
          </p:nvSpPr>
          <p:spPr bwMode="auto">
            <a:xfrm>
              <a:off x="6266107" y="4321175"/>
              <a:ext cx="113835" cy="23813"/>
            </a:xfrm>
            <a:custGeom>
              <a:avLst/>
              <a:gdLst>
                <a:gd name="T0" fmla="*/ 0 w 20"/>
                <a:gd name="T1" fmla="*/ 3 h 7"/>
                <a:gd name="T2" fmla="*/ 20 w 20"/>
                <a:gd name="T3" fmla="*/ 4 h 7"/>
                <a:gd name="T4" fmla="*/ 0 w 20"/>
                <a:gd name="T5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7">
                  <a:moveTo>
                    <a:pt x="0" y="3"/>
                  </a:moveTo>
                  <a:cubicBezTo>
                    <a:pt x="7" y="3"/>
                    <a:pt x="17" y="0"/>
                    <a:pt x="20" y="4"/>
                  </a:cubicBezTo>
                  <a:cubicBezTo>
                    <a:pt x="15" y="2"/>
                    <a:pt x="4" y="7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00"/>
                </a:solidFill>
                <a:latin typeface="+mn-lt"/>
                <a:ea typeface="+mn-ea"/>
              </a:endParaRPr>
            </a:p>
          </p:txBody>
        </p:sp>
        <p:sp>
          <p:nvSpPr>
            <p:cNvPr id="71" name="Freeform 92"/>
            <p:cNvSpPr>
              <a:spLocks/>
            </p:cNvSpPr>
            <p:nvPr/>
          </p:nvSpPr>
          <p:spPr bwMode="auto">
            <a:xfrm>
              <a:off x="6157824" y="4327525"/>
              <a:ext cx="102730" cy="14288"/>
            </a:xfrm>
            <a:custGeom>
              <a:avLst/>
              <a:gdLst>
                <a:gd name="T0" fmla="*/ 0 w 18"/>
                <a:gd name="T1" fmla="*/ 3 h 4"/>
                <a:gd name="T2" fmla="*/ 18 w 18"/>
                <a:gd name="T3" fmla="*/ 2 h 4"/>
                <a:gd name="T4" fmla="*/ 0 w 18"/>
                <a:gd name="T5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" h="4">
                  <a:moveTo>
                    <a:pt x="0" y="3"/>
                  </a:moveTo>
                  <a:cubicBezTo>
                    <a:pt x="1" y="0"/>
                    <a:pt x="15" y="1"/>
                    <a:pt x="18" y="2"/>
                  </a:cubicBezTo>
                  <a:cubicBezTo>
                    <a:pt x="12" y="4"/>
                    <a:pt x="8" y="2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00"/>
                </a:solidFill>
                <a:latin typeface="+mn-lt"/>
                <a:ea typeface="+mn-ea"/>
              </a:endParaRPr>
            </a:p>
          </p:txBody>
        </p:sp>
        <p:sp>
          <p:nvSpPr>
            <p:cNvPr id="72" name="Freeform 93"/>
            <p:cNvSpPr>
              <a:spLocks/>
            </p:cNvSpPr>
            <p:nvPr/>
          </p:nvSpPr>
          <p:spPr bwMode="auto">
            <a:xfrm>
              <a:off x="6113401" y="4348163"/>
              <a:ext cx="88846" cy="9525"/>
            </a:xfrm>
            <a:custGeom>
              <a:avLst/>
              <a:gdLst>
                <a:gd name="T0" fmla="*/ 3 w 16"/>
                <a:gd name="T1" fmla="*/ 1 h 3"/>
                <a:gd name="T2" fmla="*/ 12 w 16"/>
                <a:gd name="T3" fmla="*/ 2 h 3"/>
                <a:gd name="T4" fmla="*/ 3 w 16"/>
                <a:gd name="T5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3">
                  <a:moveTo>
                    <a:pt x="3" y="1"/>
                  </a:moveTo>
                  <a:cubicBezTo>
                    <a:pt x="6" y="2"/>
                    <a:pt x="16" y="0"/>
                    <a:pt x="12" y="2"/>
                  </a:cubicBezTo>
                  <a:cubicBezTo>
                    <a:pt x="10" y="2"/>
                    <a:pt x="0" y="3"/>
                    <a:pt x="3" y="1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00"/>
                </a:solidFill>
                <a:latin typeface="+mn-lt"/>
                <a:ea typeface="+mn-ea"/>
              </a:endParaRPr>
            </a:p>
          </p:txBody>
        </p:sp>
        <p:sp>
          <p:nvSpPr>
            <p:cNvPr id="73" name="Freeform 94"/>
            <p:cNvSpPr>
              <a:spLocks/>
            </p:cNvSpPr>
            <p:nvPr/>
          </p:nvSpPr>
          <p:spPr bwMode="auto">
            <a:xfrm>
              <a:off x="5308230" y="4206875"/>
              <a:ext cx="844041" cy="25400"/>
            </a:xfrm>
            <a:custGeom>
              <a:avLst/>
              <a:gdLst>
                <a:gd name="T0" fmla="*/ 0 w 149"/>
                <a:gd name="T1" fmla="*/ 5 h 8"/>
                <a:gd name="T2" fmla="*/ 149 w 149"/>
                <a:gd name="T3" fmla="*/ 3 h 8"/>
                <a:gd name="T4" fmla="*/ 74 w 149"/>
                <a:gd name="T5" fmla="*/ 6 h 8"/>
                <a:gd name="T6" fmla="*/ 0 w 149"/>
                <a:gd name="T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9" h="8">
                  <a:moveTo>
                    <a:pt x="0" y="5"/>
                  </a:moveTo>
                  <a:cubicBezTo>
                    <a:pt x="45" y="6"/>
                    <a:pt x="109" y="0"/>
                    <a:pt x="149" y="3"/>
                  </a:cubicBezTo>
                  <a:cubicBezTo>
                    <a:pt x="126" y="5"/>
                    <a:pt x="100" y="6"/>
                    <a:pt x="74" y="6"/>
                  </a:cubicBezTo>
                  <a:cubicBezTo>
                    <a:pt x="51" y="7"/>
                    <a:pt x="26" y="8"/>
                    <a:pt x="0" y="5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00"/>
                </a:solidFill>
                <a:latin typeface="+mn-lt"/>
                <a:ea typeface="+mn-ea"/>
              </a:endParaRPr>
            </a:p>
          </p:txBody>
        </p:sp>
        <p:sp>
          <p:nvSpPr>
            <p:cNvPr id="74" name="Freeform 95"/>
            <p:cNvSpPr>
              <a:spLocks/>
            </p:cNvSpPr>
            <p:nvPr/>
          </p:nvSpPr>
          <p:spPr bwMode="auto">
            <a:xfrm>
              <a:off x="5941261" y="4351338"/>
              <a:ext cx="172140" cy="15875"/>
            </a:xfrm>
            <a:custGeom>
              <a:avLst/>
              <a:gdLst>
                <a:gd name="T0" fmla="*/ 0 w 30"/>
                <a:gd name="T1" fmla="*/ 1 h 5"/>
                <a:gd name="T2" fmla="*/ 30 w 30"/>
                <a:gd name="T3" fmla="*/ 2 h 5"/>
                <a:gd name="T4" fmla="*/ 0 w 30"/>
                <a:gd name="T5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" h="5">
                  <a:moveTo>
                    <a:pt x="0" y="1"/>
                  </a:moveTo>
                  <a:cubicBezTo>
                    <a:pt x="10" y="1"/>
                    <a:pt x="23" y="0"/>
                    <a:pt x="30" y="2"/>
                  </a:cubicBezTo>
                  <a:cubicBezTo>
                    <a:pt x="20" y="1"/>
                    <a:pt x="3" y="5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00"/>
                </a:solidFill>
                <a:latin typeface="+mn-lt"/>
                <a:ea typeface="+mn-ea"/>
              </a:endParaRPr>
            </a:p>
          </p:txBody>
        </p:sp>
        <p:sp>
          <p:nvSpPr>
            <p:cNvPr id="75" name="Freeform 96"/>
            <p:cNvSpPr>
              <a:spLocks/>
            </p:cNvSpPr>
            <p:nvPr/>
          </p:nvSpPr>
          <p:spPr bwMode="auto">
            <a:xfrm>
              <a:off x="5624746" y="4338638"/>
              <a:ext cx="169364" cy="9525"/>
            </a:xfrm>
            <a:custGeom>
              <a:avLst/>
              <a:gdLst>
                <a:gd name="T0" fmla="*/ 0 w 30"/>
                <a:gd name="T1" fmla="*/ 2 h 3"/>
                <a:gd name="T2" fmla="*/ 30 w 30"/>
                <a:gd name="T3" fmla="*/ 1 h 3"/>
                <a:gd name="T4" fmla="*/ 0 w 30"/>
                <a:gd name="T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" h="3">
                  <a:moveTo>
                    <a:pt x="0" y="2"/>
                  </a:moveTo>
                  <a:cubicBezTo>
                    <a:pt x="12" y="0"/>
                    <a:pt x="18" y="0"/>
                    <a:pt x="30" y="1"/>
                  </a:cubicBezTo>
                  <a:cubicBezTo>
                    <a:pt x="21" y="3"/>
                    <a:pt x="14" y="3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00"/>
                </a:solidFill>
                <a:latin typeface="+mn-lt"/>
                <a:ea typeface="+mn-ea"/>
              </a:endParaRPr>
            </a:p>
          </p:txBody>
        </p:sp>
        <p:sp>
          <p:nvSpPr>
            <p:cNvPr id="79" name="Freeform 100"/>
            <p:cNvSpPr>
              <a:spLocks/>
            </p:cNvSpPr>
            <p:nvPr/>
          </p:nvSpPr>
          <p:spPr bwMode="auto">
            <a:xfrm>
              <a:off x="5438724" y="4341813"/>
              <a:ext cx="116611" cy="12700"/>
            </a:xfrm>
            <a:custGeom>
              <a:avLst/>
              <a:gdLst>
                <a:gd name="T0" fmla="*/ 0 w 21"/>
                <a:gd name="T1" fmla="*/ 2 h 4"/>
                <a:gd name="T2" fmla="*/ 21 w 21"/>
                <a:gd name="T3" fmla="*/ 1 h 4"/>
                <a:gd name="T4" fmla="*/ 0 w 21"/>
                <a:gd name="T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" h="4">
                  <a:moveTo>
                    <a:pt x="0" y="2"/>
                  </a:moveTo>
                  <a:cubicBezTo>
                    <a:pt x="6" y="1"/>
                    <a:pt x="14" y="0"/>
                    <a:pt x="21" y="1"/>
                  </a:cubicBezTo>
                  <a:cubicBezTo>
                    <a:pt x="15" y="3"/>
                    <a:pt x="7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00"/>
                </a:solidFill>
                <a:latin typeface="+mn-lt"/>
                <a:ea typeface="+mn-ea"/>
              </a:endParaRPr>
            </a:p>
          </p:txBody>
        </p:sp>
        <p:sp>
          <p:nvSpPr>
            <p:cNvPr id="80" name="Freeform 101"/>
            <p:cNvSpPr>
              <a:spLocks/>
            </p:cNvSpPr>
            <p:nvPr/>
          </p:nvSpPr>
          <p:spPr bwMode="auto">
            <a:xfrm>
              <a:off x="5466489" y="4179888"/>
              <a:ext cx="83293" cy="14288"/>
            </a:xfrm>
            <a:custGeom>
              <a:avLst/>
              <a:gdLst>
                <a:gd name="T0" fmla="*/ 12 w 15"/>
                <a:gd name="T1" fmla="*/ 2 h 4"/>
                <a:gd name="T2" fmla="*/ 2 w 15"/>
                <a:gd name="T3" fmla="*/ 4 h 4"/>
                <a:gd name="T4" fmla="*/ 12 w 15"/>
                <a:gd name="T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" h="4">
                  <a:moveTo>
                    <a:pt x="12" y="2"/>
                  </a:moveTo>
                  <a:cubicBezTo>
                    <a:pt x="8" y="3"/>
                    <a:pt x="4" y="2"/>
                    <a:pt x="2" y="4"/>
                  </a:cubicBezTo>
                  <a:cubicBezTo>
                    <a:pt x="0" y="0"/>
                    <a:pt x="15" y="1"/>
                    <a:pt x="12" y="2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00"/>
                </a:solidFill>
                <a:latin typeface="+mn-lt"/>
                <a:ea typeface="+mn-ea"/>
              </a:endParaRPr>
            </a:p>
          </p:txBody>
        </p:sp>
        <p:sp>
          <p:nvSpPr>
            <p:cNvPr id="81" name="Freeform 102"/>
            <p:cNvSpPr>
              <a:spLocks/>
            </p:cNvSpPr>
            <p:nvPr/>
          </p:nvSpPr>
          <p:spPr bwMode="auto">
            <a:xfrm>
              <a:off x="5283243" y="4338638"/>
              <a:ext cx="149928" cy="15875"/>
            </a:xfrm>
            <a:custGeom>
              <a:avLst/>
              <a:gdLst>
                <a:gd name="T0" fmla="*/ 26 w 26"/>
                <a:gd name="T1" fmla="*/ 4 h 5"/>
                <a:gd name="T2" fmla="*/ 0 w 26"/>
                <a:gd name="T3" fmla="*/ 3 h 5"/>
                <a:gd name="T4" fmla="*/ 26 w 26"/>
                <a:gd name="T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6" h="5">
                  <a:moveTo>
                    <a:pt x="26" y="4"/>
                  </a:moveTo>
                  <a:cubicBezTo>
                    <a:pt x="16" y="5"/>
                    <a:pt x="10" y="4"/>
                    <a:pt x="0" y="3"/>
                  </a:cubicBezTo>
                  <a:cubicBezTo>
                    <a:pt x="8" y="2"/>
                    <a:pt x="24" y="0"/>
                    <a:pt x="26" y="4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00"/>
                </a:solidFill>
                <a:latin typeface="+mn-lt"/>
                <a:ea typeface="+mn-ea"/>
              </a:endParaRPr>
            </a:p>
          </p:txBody>
        </p:sp>
        <p:sp>
          <p:nvSpPr>
            <p:cNvPr id="82" name="Freeform 103"/>
            <p:cNvSpPr>
              <a:spLocks/>
            </p:cNvSpPr>
            <p:nvPr/>
          </p:nvSpPr>
          <p:spPr bwMode="auto">
            <a:xfrm>
              <a:off x="5261032" y="4360863"/>
              <a:ext cx="141600" cy="9525"/>
            </a:xfrm>
            <a:custGeom>
              <a:avLst/>
              <a:gdLst>
                <a:gd name="T0" fmla="*/ 8 w 25"/>
                <a:gd name="T1" fmla="*/ 0 h 3"/>
                <a:gd name="T2" fmla="*/ 14 w 25"/>
                <a:gd name="T3" fmla="*/ 2 h 3"/>
                <a:gd name="T4" fmla="*/ 0 w 25"/>
                <a:gd name="T5" fmla="*/ 1 h 3"/>
                <a:gd name="T6" fmla="*/ 8 w 25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3">
                  <a:moveTo>
                    <a:pt x="8" y="0"/>
                  </a:moveTo>
                  <a:cubicBezTo>
                    <a:pt x="11" y="0"/>
                    <a:pt x="25" y="1"/>
                    <a:pt x="14" y="2"/>
                  </a:cubicBezTo>
                  <a:cubicBezTo>
                    <a:pt x="11" y="2"/>
                    <a:pt x="5" y="3"/>
                    <a:pt x="0" y="1"/>
                  </a:cubicBezTo>
                  <a:cubicBezTo>
                    <a:pt x="3" y="1"/>
                    <a:pt x="5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00"/>
                </a:solidFill>
                <a:latin typeface="+mn-lt"/>
                <a:ea typeface="+mn-ea"/>
              </a:endParaRPr>
            </a:p>
          </p:txBody>
        </p:sp>
        <p:sp>
          <p:nvSpPr>
            <p:cNvPr id="84" name="Freeform 105"/>
            <p:cNvSpPr>
              <a:spLocks/>
            </p:cNvSpPr>
            <p:nvPr/>
          </p:nvSpPr>
          <p:spPr bwMode="auto">
            <a:xfrm>
              <a:off x="5199950" y="4219575"/>
              <a:ext cx="88846" cy="17463"/>
            </a:xfrm>
            <a:custGeom>
              <a:avLst/>
              <a:gdLst>
                <a:gd name="T0" fmla="*/ 0 w 16"/>
                <a:gd name="T1" fmla="*/ 3 h 5"/>
                <a:gd name="T2" fmla="*/ 16 w 16"/>
                <a:gd name="T3" fmla="*/ 3 h 5"/>
                <a:gd name="T4" fmla="*/ 0 w 16"/>
                <a:gd name="T5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5">
                  <a:moveTo>
                    <a:pt x="0" y="3"/>
                  </a:moveTo>
                  <a:cubicBezTo>
                    <a:pt x="2" y="2"/>
                    <a:pt x="12" y="0"/>
                    <a:pt x="16" y="3"/>
                  </a:cubicBezTo>
                  <a:cubicBezTo>
                    <a:pt x="11" y="3"/>
                    <a:pt x="3" y="5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00"/>
                </a:solidFill>
                <a:latin typeface="+mn-lt"/>
                <a:ea typeface="+mn-ea"/>
              </a:endParaRPr>
            </a:p>
          </p:txBody>
        </p:sp>
        <p:sp>
          <p:nvSpPr>
            <p:cNvPr id="86" name="Freeform 107"/>
            <p:cNvSpPr>
              <a:spLocks/>
            </p:cNvSpPr>
            <p:nvPr/>
          </p:nvSpPr>
          <p:spPr bwMode="auto">
            <a:xfrm>
              <a:off x="5027810" y="4344988"/>
              <a:ext cx="136047" cy="12700"/>
            </a:xfrm>
            <a:custGeom>
              <a:avLst/>
              <a:gdLst>
                <a:gd name="T0" fmla="*/ 24 w 24"/>
                <a:gd name="T1" fmla="*/ 1 h 4"/>
                <a:gd name="T2" fmla="*/ 0 w 24"/>
                <a:gd name="T3" fmla="*/ 2 h 4"/>
                <a:gd name="T4" fmla="*/ 24 w 24"/>
                <a:gd name="T5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" h="4">
                  <a:moveTo>
                    <a:pt x="24" y="1"/>
                  </a:moveTo>
                  <a:cubicBezTo>
                    <a:pt x="15" y="4"/>
                    <a:pt x="8" y="4"/>
                    <a:pt x="0" y="2"/>
                  </a:cubicBezTo>
                  <a:cubicBezTo>
                    <a:pt x="7" y="2"/>
                    <a:pt x="18" y="0"/>
                    <a:pt x="24" y="1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00"/>
                </a:solidFill>
                <a:latin typeface="+mn-lt"/>
                <a:ea typeface="+mn-ea"/>
              </a:endParaRPr>
            </a:p>
          </p:txBody>
        </p:sp>
        <p:sp>
          <p:nvSpPr>
            <p:cNvPr id="87" name="Freeform 108"/>
            <p:cNvSpPr>
              <a:spLocks/>
            </p:cNvSpPr>
            <p:nvPr/>
          </p:nvSpPr>
          <p:spPr bwMode="auto">
            <a:xfrm>
              <a:off x="4433650" y="4222750"/>
              <a:ext cx="702443" cy="20638"/>
            </a:xfrm>
            <a:custGeom>
              <a:avLst/>
              <a:gdLst>
                <a:gd name="T0" fmla="*/ 0 w 124"/>
                <a:gd name="T1" fmla="*/ 0 h 6"/>
                <a:gd name="T2" fmla="*/ 123 w 124"/>
                <a:gd name="T3" fmla="*/ 1 h 6"/>
                <a:gd name="T4" fmla="*/ 123 w 124"/>
                <a:gd name="T5" fmla="*/ 3 h 6"/>
                <a:gd name="T6" fmla="*/ 22 w 124"/>
                <a:gd name="T7" fmla="*/ 3 h 6"/>
                <a:gd name="T8" fmla="*/ 0 w 124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4" h="6">
                  <a:moveTo>
                    <a:pt x="0" y="0"/>
                  </a:moveTo>
                  <a:cubicBezTo>
                    <a:pt x="43" y="0"/>
                    <a:pt x="80" y="0"/>
                    <a:pt x="123" y="1"/>
                  </a:cubicBezTo>
                  <a:cubicBezTo>
                    <a:pt x="124" y="1"/>
                    <a:pt x="124" y="3"/>
                    <a:pt x="123" y="3"/>
                  </a:cubicBezTo>
                  <a:cubicBezTo>
                    <a:pt x="90" y="3"/>
                    <a:pt x="53" y="3"/>
                    <a:pt x="22" y="3"/>
                  </a:cubicBezTo>
                  <a:cubicBezTo>
                    <a:pt x="15" y="3"/>
                    <a:pt x="5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00"/>
                </a:solidFill>
                <a:latin typeface="+mn-lt"/>
                <a:ea typeface="+mn-ea"/>
              </a:endParaRPr>
            </a:p>
          </p:txBody>
        </p:sp>
        <p:sp>
          <p:nvSpPr>
            <p:cNvPr id="88" name="Freeform 109"/>
            <p:cNvSpPr>
              <a:spLocks/>
            </p:cNvSpPr>
            <p:nvPr/>
          </p:nvSpPr>
          <p:spPr bwMode="auto">
            <a:xfrm>
              <a:off x="4955622" y="4305300"/>
              <a:ext cx="49976" cy="9525"/>
            </a:xfrm>
            <a:custGeom>
              <a:avLst/>
              <a:gdLst>
                <a:gd name="T0" fmla="*/ 0 w 9"/>
                <a:gd name="T1" fmla="*/ 1 h 3"/>
                <a:gd name="T2" fmla="*/ 9 w 9"/>
                <a:gd name="T3" fmla="*/ 2 h 3"/>
                <a:gd name="T4" fmla="*/ 0 w 9"/>
                <a:gd name="T5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3">
                  <a:moveTo>
                    <a:pt x="0" y="1"/>
                  </a:moveTo>
                  <a:cubicBezTo>
                    <a:pt x="4" y="1"/>
                    <a:pt x="8" y="0"/>
                    <a:pt x="9" y="2"/>
                  </a:cubicBezTo>
                  <a:cubicBezTo>
                    <a:pt x="5" y="2"/>
                    <a:pt x="1" y="3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00"/>
                </a:solidFill>
                <a:latin typeface="+mn-lt"/>
                <a:ea typeface="+mn-ea"/>
              </a:endParaRPr>
            </a:p>
          </p:txBody>
        </p:sp>
        <p:sp>
          <p:nvSpPr>
            <p:cNvPr id="89" name="Freeform 110"/>
            <p:cNvSpPr>
              <a:spLocks/>
            </p:cNvSpPr>
            <p:nvPr/>
          </p:nvSpPr>
          <p:spPr bwMode="auto">
            <a:xfrm>
              <a:off x="4902869" y="4256088"/>
              <a:ext cx="58306" cy="15875"/>
            </a:xfrm>
            <a:custGeom>
              <a:avLst/>
              <a:gdLst>
                <a:gd name="T0" fmla="*/ 0 w 10"/>
                <a:gd name="T1" fmla="*/ 2 h 5"/>
                <a:gd name="T2" fmla="*/ 9 w 10"/>
                <a:gd name="T3" fmla="*/ 3 h 5"/>
                <a:gd name="T4" fmla="*/ 0 w 10"/>
                <a:gd name="T5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5">
                  <a:moveTo>
                    <a:pt x="0" y="2"/>
                  </a:moveTo>
                  <a:cubicBezTo>
                    <a:pt x="3" y="2"/>
                    <a:pt x="10" y="0"/>
                    <a:pt x="9" y="3"/>
                  </a:cubicBezTo>
                  <a:cubicBezTo>
                    <a:pt x="4" y="2"/>
                    <a:pt x="2" y="5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00"/>
                </a:solidFill>
                <a:latin typeface="+mn-lt"/>
                <a:ea typeface="+mn-ea"/>
              </a:endParaRPr>
            </a:p>
          </p:txBody>
        </p:sp>
        <p:sp>
          <p:nvSpPr>
            <p:cNvPr id="90" name="Freeform 111"/>
            <p:cNvSpPr>
              <a:spLocks/>
            </p:cNvSpPr>
            <p:nvPr/>
          </p:nvSpPr>
          <p:spPr bwMode="auto">
            <a:xfrm>
              <a:off x="4814022" y="4489450"/>
              <a:ext cx="66635" cy="15875"/>
            </a:xfrm>
            <a:custGeom>
              <a:avLst/>
              <a:gdLst>
                <a:gd name="T0" fmla="*/ 0 w 12"/>
                <a:gd name="T1" fmla="*/ 1 h 5"/>
                <a:gd name="T2" fmla="*/ 12 w 12"/>
                <a:gd name="T3" fmla="*/ 2 h 5"/>
                <a:gd name="T4" fmla="*/ 0 w 12"/>
                <a:gd name="T5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" h="5">
                  <a:moveTo>
                    <a:pt x="0" y="1"/>
                  </a:moveTo>
                  <a:cubicBezTo>
                    <a:pt x="5" y="0"/>
                    <a:pt x="9" y="1"/>
                    <a:pt x="12" y="2"/>
                  </a:cubicBezTo>
                  <a:cubicBezTo>
                    <a:pt x="8" y="1"/>
                    <a:pt x="0" y="5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00"/>
                </a:solidFill>
                <a:latin typeface="+mn-lt"/>
                <a:ea typeface="+mn-ea"/>
              </a:endParaRPr>
            </a:p>
          </p:txBody>
        </p:sp>
        <p:sp>
          <p:nvSpPr>
            <p:cNvPr id="91" name="Freeform 112"/>
            <p:cNvSpPr>
              <a:spLocks/>
            </p:cNvSpPr>
            <p:nvPr/>
          </p:nvSpPr>
          <p:spPr bwMode="auto">
            <a:xfrm>
              <a:off x="4575248" y="4271963"/>
              <a:ext cx="102730" cy="9525"/>
            </a:xfrm>
            <a:custGeom>
              <a:avLst/>
              <a:gdLst>
                <a:gd name="T0" fmla="*/ 18 w 18"/>
                <a:gd name="T1" fmla="*/ 1 h 3"/>
                <a:gd name="T2" fmla="*/ 0 w 18"/>
                <a:gd name="T3" fmla="*/ 0 h 3"/>
                <a:gd name="T4" fmla="*/ 18 w 18"/>
                <a:gd name="T5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" h="3">
                  <a:moveTo>
                    <a:pt x="18" y="1"/>
                  </a:moveTo>
                  <a:cubicBezTo>
                    <a:pt x="11" y="2"/>
                    <a:pt x="4" y="3"/>
                    <a:pt x="0" y="0"/>
                  </a:cubicBezTo>
                  <a:cubicBezTo>
                    <a:pt x="5" y="1"/>
                    <a:pt x="17" y="0"/>
                    <a:pt x="18" y="1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00"/>
                </a:solidFill>
                <a:latin typeface="+mn-lt"/>
                <a:ea typeface="+mn-ea"/>
              </a:endParaRPr>
            </a:p>
          </p:txBody>
        </p:sp>
        <p:sp>
          <p:nvSpPr>
            <p:cNvPr id="92" name="Freeform 113"/>
            <p:cNvSpPr>
              <a:spLocks/>
            </p:cNvSpPr>
            <p:nvPr/>
          </p:nvSpPr>
          <p:spPr bwMode="auto">
            <a:xfrm>
              <a:off x="3939442" y="4471988"/>
              <a:ext cx="44423" cy="14288"/>
            </a:xfrm>
            <a:custGeom>
              <a:avLst/>
              <a:gdLst>
                <a:gd name="T0" fmla="*/ 0 w 8"/>
                <a:gd name="T1" fmla="*/ 1 h 4"/>
                <a:gd name="T2" fmla="*/ 8 w 8"/>
                <a:gd name="T3" fmla="*/ 2 h 4"/>
                <a:gd name="T4" fmla="*/ 0 w 8"/>
                <a:gd name="T5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4">
                  <a:moveTo>
                    <a:pt x="0" y="1"/>
                  </a:moveTo>
                  <a:cubicBezTo>
                    <a:pt x="3" y="2"/>
                    <a:pt x="8" y="0"/>
                    <a:pt x="8" y="2"/>
                  </a:cubicBezTo>
                  <a:cubicBezTo>
                    <a:pt x="5" y="3"/>
                    <a:pt x="2" y="4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00"/>
                </a:solidFill>
                <a:latin typeface="+mn-lt"/>
                <a:ea typeface="+mn-ea"/>
              </a:endParaRPr>
            </a:p>
          </p:txBody>
        </p:sp>
        <p:sp>
          <p:nvSpPr>
            <p:cNvPr id="93" name="Freeform 114"/>
            <p:cNvSpPr>
              <a:spLocks/>
            </p:cNvSpPr>
            <p:nvPr/>
          </p:nvSpPr>
          <p:spPr bwMode="auto">
            <a:xfrm>
              <a:off x="3336951" y="4430713"/>
              <a:ext cx="63859" cy="12700"/>
            </a:xfrm>
            <a:custGeom>
              <a:avLst/>
              <a:gdLst>
                <a:gd name="T0" fmla="*/ 0 w 11"/>
                <a:gd name="T1" fmla="*/ 0 h 4"/>
                <a:gd name="T2" fmla="*/ 11 w 11"/>
                <a:gd name="T3" fmla="*/ 1 h 4"/>
                <a:gd name="T4" fmla="*/ 0 w 11"/>
                <a:gd name="T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4">
                  <a:moveTo>
                    <a:pt x="0" y="0"/>
                  </a:moveTo>
                  <a:cubicBezTo>
                    <a:pt x="4" y="0"/>
                    <a:pt x="8" y="0"/>
                    <a:pt x="11" y="1"/>
                  </a:cubicBezTo>
                  <a:cubicBezTo>
                    <a:pt x="7" y="0"/>
                    <a:pt x="0" y="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00"/>
                </a:solidFill>
                <a:latin typeface="+mn-lt"/>
                <a:ea typeface="+mn-ea"/>
              </a:endParaRPr>
            </a:p>
          </p:txBody>
        </p:sp>
        <p:sp>
          <p:nvSpPr>
            <p:cNvPr id="94" name="Freeform 115"/>
            <p:cNvSpPr>
              <a:spLocks/>
            </p:cNvSpPr>
            <p:nvPr/>
          </p:nvSpPr>
          <p:spPr bwMode="auto">
            <a:xfrm>
              <a:off x="3248105" y="4425950"/>
              <a:ext cx="88846" cy="14288"/>
            </a:xfrm>
            <a:custGeom>
              <a:avLst/>
              <a:gdLst>
                <a:gd name="T0" fmla="*/ 0 w 16"/>
                <a:gd name="T1" fmla="*/ 1 h 4"/>
                <a:gd name="T2" fmla="*/ 14 w 16"/>
                <a:gd name="T3" fmla="*/ 3 h 4"/>
                <a:gd name="T4" fmla="*/ 0 w 16"/>
                <a:gd name="T5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4">
                  <a:moveTo>
                    <a:pt x="0" y="1"/>
                  </a:moveTo>
                  <a:cubicBezTo>
                    <a:pt x="3" y="0"/>
                    <a:pt x="16" y="0"/>
                    <a:pt x="14" y="3"/>
                  </a:cubicBezTo>
                  <a:cubicBezTo>
                    <a:pt x="11" y="1"/>
                    <a:pt x="4" y="4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00"/>
                </a:solidFill>
                <a:latin typeface="+mn-lt"/>
                <a:ea typeface="+mn-ea"/>
              </a:endParaRPr>
            </a:p>
          </p:txBody>
        </p:sp>
        <p:sp>
          <p:nvSpPr>
            <p:cNvPr id="95" name="Freeform 116"/>
            <p:cNvSpPr>
              <a:spLocks/>
            </p:cNvSpPr>
            <p:nvPr/>
          </p:nvSpPr>
          <p:spPr bwMode="auto">
            <a:xfrm>
              <a:off x="2820531" y="4425950"/>
              <a:ext cx="410915" cy="20638"/>
            </a:xfrm>
            <a:custGeom>
              <a:avLst/>
              <a:gdLst>
                <a:gd name="T0" fmla="*/ 0 w 72"/>
                <a:gd name="T1" fmla="*/ 1 h 6"/>
                <a:gd name="T2" fmla="*/ 72 w 72"/>
                <a:gd name="T3" fmla="*/ 2 h 6"/>
                <a:gd name="T4" fmla="*/ 42 w 72"/>
                <a:gd name="T5" fmla="*/ 2 h 6"/>
                <a:gd name="T6" fmla="*/ 0 w 72"/>
                <a:gd name="T7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2" h="6">
                  <a:moveTo>
                    <a:pt x="0" y="1"/>
                  </a:moveTo>
                  <a:cubicBezTo>
                    <a:pt x="24" y="1"/>
                    <a:pt x="50" y="0"/>
                    <a:pt x="72" y="2"/>
                  </a:cubicBezTo>
                  <a:cubicBezTo>
                    <a:pt x="63" y="3"/>
                    <a:pt x="53" y="2"/>
                    <a:pt x="42" y="2"/>
                  </a:cubicBezTo>
                  <a:cubicBezTo>
                    <a:pt x="27" y="2"/>
                    <a:pt x="10" y="6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00"/>
                </a:solidFill>
                <a:latin typeface="+mn-lt"/>
                <a:ea typeface="+mn-ea"/>
              </a:endParaRPr>
            </a:p>
          </p:txBody>
        </p:sp>
        <p:sp>
          <p:nvSpPr>
            <p:cNvPr id="96" name="Freeform 117"/>
            <p:cNvSpPr>
              <a:spLocks/>
            </p:cNvSpPr>
            <p:nvPr/>
          </p:nvSpPr>
          <p:spPr bwMode="auto">
            <a:xfrm>
              <a:off x="2748344" y="4425950"/>
              <a:ext cx="55529" cy="20638"/>
            </a:xfrm>
            <a:custGeom>
              <a:avLst/>
              <a:gdLst>
                <a:gd name="T0" fmla="*/ 10 w 10"/>
                <a:gd name="T1" fmla="*/ 4 h 6"/>
                <a:gd name="T2" fmla="*/ 2 w 10"/>
                <a:gd name="T3" fmla="*/ 3 h 6"/>
                <a:gd name="T4" fmla="*/ 3 w 10"/>
                <a:gd name="T5" fmla="*/ 2 h 6"/>
                <a:gd name="T6" fmla="*/ 0 w 10"/>
                <a:gd name="T7" fmla="*/ 2 h 6"/>
                <a:gd name="T8" fmla="*/ 10 w 10"/>
                <a:gd name="T9" fmla="*/ 2 h 6"/>
                <a:gd name="T10" fmla="*/ 10 w 10"/>
                <a:gd name="T11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6">
                  <a:moveTo>
                    <a:pt x="10" y="4"/>
                  </a:moveTo>
                  <a:cubicBezTo>
                    <a:pt x="8" y="4"/>
                    <a:pt x="3" y="6"/>
                    <a:pt x="2" y="3"/>
                  </a:cubicBezTo>
                  <a:cubicBezTo>
                    <a:pt x="3" y="3"/>
                    <a:pt x="4" y="3"/>
                    <a:pt x="3" y="2"/>
                  </a:cubicBezTo>
                  <a:cubicBezTo>
                    <a:pt x="2" y="2"/>
                    <a:pt x="0" y="3"/>
                    <a:pt x="0" y="2"/>
                  </a:cubicBezTo>
                  <a:cubicBezTo>
                    <a:pt x="2" y="0"/>
                    <a:pt x="9" y="0"/>
                    <a:pt x="10" y="2"/>
                  </a:cubicBezTo>
                  <a:cubicBezTo>
                    <a:pt x="9" y="2"/>
                    <a:pt x="10" y="3"/>
                    <a:pt x="10" y="4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00"/>
                </a:solidFill>
                <a:latin typeface="+mn-lt"/>
                <a:ea typeface="+mn-ea"/>
              </a:endParaRPr>
            </a:p>
          </p:txBody>
        </p:sp>
        <p:sp>
          <p:nvSpPr>
            <p:cNvPr id="97" name="Freeform 118"/>
            <p:cNvSpPr>
              <a:spLocks/>
            </p:cNvSpPr>
            <p:nvPr/>
          </p:nvSpPr>
          <p:spPr bwMode="auto">
            <a:xfrm>
              <a:off x="2531781" y="4286250"/>
              <a:ext cx="124941" cy="15875"/>
            </a:xfrm>
            <a:custGeom>
              <a:avLst/>
              <a:gdLst>
                <a:gd name="T0" fmla="*/ 0 w 22"/>
                <a:gd name="T1" fmla="*/ 2 h 5"/>
                <a:gd name="T2" fmla="*/ 22 w 22"/>
                <a:gd name="T3" fmla="*/ 2 h 5"/>
                <a:gd name="T4" fmla="*/ 0 w 22"/>
                <a:gd name="T5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5">
                  <a:moveTo>
                    <a:pt x="0" y="2"/>
                  </a:moveTo>
                  <a:cubicBezTo>
                    <a:pt x="7" y="1"/>
                    <a:pt x="18" y="0"/>
                    <a:pt x="22" y="2"/>
                  </a:cubicBezTo>
                  <a:cubicBezTo>
                    <a:pt x="11" y="2"/>
                    <a:pt x="8" y="5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00"/>
                </a:solidFill>
                <a:latin typeface="+mn-lt"/>
                <a:ea typeface="+mn-ea"/>
              </a:endParaRPr>
            </a:p>
          </p:txBody>
        </p:sp>
        <p:sp>
          <p:nvSpPr>
            <p:cNvPr id="99" name="Freeform 120"/>
            <p:cNvSpPr>
              <a:spLocks/>
            </p:cNvSpPr>
            <p:nvPr/>
          </p:nvSpPr>
          <p:spPr bwMode="auto">
            <a:xfrm>
              <a:off x="2606746" y="4479925"/>
              <a:ext cx="49976" cy="9525"/>
            </a:xfrm>
            <a:custGeom>
              <a:avLst/>
              <a:gdLst>
                <a:gd name="T0" fmla="*/ 9 w 9"/>
                <a:gd name="T1" fmla="*/ 2 h 3"/>
                <a:gd name="T2" fmla="*/ 2 w 9"/>
                <a:gd name="T3" fmla="*/ 3 h 3"/>
                <a:gd name="T4" fmla="*/ 9 w 9"/>
                <a:gd name="T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3">
                  <a:moveTo>
                    <a:pt x="9" y="2"/>
                  </a:moveTo>
                  <a:cubicBezTo>
                    <a:pt x="8" y="3"/>
                    <a:pt x="5" y="3"/>
                    <a:pt x="2" y="3"/>
                  </a:cubicBezTo>
                  <a:cubicBezTo>
                    <a:pt x="0" y="0"/>
                    <a:pt x="9" y="0"/>
                    <a:pt x="9" y="2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00"/>
                </a:solidFill>
                <a:latin typeface="+mn-lt"/>
                <a:ea typeface="+mn-ea"/>
              </a:endParaRPr>
            </a:p>
          </p:txBody>
        </p:sp>
        <p:sp>
          <p:nvSpPr>
            <p:cNvPr id="106" name="Freeform 127"/>
            <p:cNvSpPr>
              <a:spLocks/>
            </p:cNvSpPr>
            <p:nvPr/>
          </p:nvSpPr>
          <p:spPr bwMode="auto">
            <a:xfrm>
              <a:off x="9300765" y="4262438"/>
              <a:ext cx="222116" cy="15875"/>
            </a:xfrm>
            <a:custGeom>
              <a:avLst/>
              <a:gdLst>
                <a:gd name="T0" fmla="*/ 0 w 39"/>
                <a:gd name="T1" fmla="*/ 4 h 5"/>
                <a:gd name="T2" fmla="*/ 39 w 39"/>
                <a:gd name="T3" fmla="*/ 3 h 5"/>
                <a:gd name="T4" fmla="*/ 0 w 39"/>
                <a:gd name="T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5">
                  <a:moveTo>
                    <a:pt x="0" y="4"/>
                  </a:moveTo>
                  <a:cubicBezTo>
                    <a:pt x="10" y="2"/>
                    <a:pt x="31" y="0"/>
                    <a:pt x="39" y="3"/>
                  </a:cubicBezTo>
                  <a:cubicBezTo>
                    <a:pt x="28" y="3"/>
                    <a:pt x="7" y="5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00"/>
                </a:solidFill>
                <a:latin typeface="+mn-lt"/>
                <a:ea typeface="+mn-ea"/>
              </a:endParaRPr>
            </a:p>
          </p:txBody>
        </p:sp>
        <p:sp>
          <p:nvSpPr>
            <p:cNvPr id="107" name="Freeform 128"/>
            <p:cNvSpPr>
              <a:spLocks/>
            </p:cNvSpPr>
            <p:nvPr/>
          </p:nvSpPr>
          <p:spPr bwMode="auto">
            <a:xfrm>
              <a:off x="9206366" y="4229100"/>
              <a:ext cx="191576" cy="14288"/>
            </a:xfrm>
            <a:custGeom>
              <a:avLst/>
              <a:gdLst>
                <a:gd name="T0" fmla="*/ 27 w 34"/>
                <a:gd name="T1" fmla="*/ 0 h 4"/>
                <a:gd name="T2" fmla="*/ 34 w 34"/>
                <a:gd name="T3" fmla="*/ 0 h 4"/>
                <a:gd name="T4" fmla="*/ 0 w 34"/>
                <a:gd name="T5" fmla="*/ 1 h 4"/>
                <a:gd name="T6" fmla="*/ 27 w 34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4">
                  <a:moveTo>
                    <a:pt x="27" y="0"/>
                  </a:moveTo>
                  <a:cubicBezTo>
                    <a:pt x="29" y="0"/>
                    <a:pt x="32" y="0"/>
                    <a:pt x="34" y="0"/>
                  </a:cubicBezTo>
                  <a:cubicBezTo>
                    <a:pt x="23" y="2"/>
                    <a:pt x="6" y="4"/>
                    <a:pt x="0" y="1"/>
                  </a:cubicBezTo>
                  <a:cubicBezTo>
                    <a:pt x="7" y="1"/>
                    <a:pt x="18" y="1"/>
                    <a:pt x="27" y="0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00"/>
                </a:solidFill>
                <a:latin typeface="+mn-lt"/>
                <a:ea typeface="+mn-ea"/>
              </a:endParaRPr>
            </a:p>
          </p:txBody>
        </p:sp>
        <p:sp>
          <p:nvSpPr>
            <p:cNvPr id="109" name="Freeform 130"/>
            <p:cNvSpPr>
              <a:spLocks/>
            </p:cNvSpPr>
            <p:nvPr/>
          </p:nvSpPr>
          <p:spPr bwMode="auto">
            <a:xfrm>
              <a:off x="8523359" y="4292600"/>
              <a:ext cx="69412" cy="12700"/>
            </a:xfrm>
            <a:custGeom>
              <a:avLst/>
              <a:gdLst>
                <a:gd name="T0" fmla="*/ 0 w 12"/>
                <a:gd name="T1" fmla="*/ 2 h 4"/>
                <a:gd name="T2" fmla="*/ 12 w 12"/>
                <a:gd name="T3" fmla="*/ 3 h 4"/>
                <a:gd name="T4" fmla="*/ 0 w 12"/>
                <a:gd name="T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" h="4">
                  <a:moveTo>
                    <a:pt x="0" y="2"/>
                  </a:moveTo>
                  <a:cubicBezTo>
                    <a:pt x="4" y="4"/>
                    <a:pt x="8" y="0"/>
                    <a:pt x="12" y="3"/>
                  </a:cubicBezTo>
                  <a:cubicBezTo>
                    <a:pt x="8" y="4"/>
                    <a:pt x="1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00"/>
                </a:solidFill>
                <a:latin typeface="+mn-lt"/>
                <a:ea typeface="+mn-ea"/>
              </a:endParaRPr>
            </a:p>
          </p:txBody>
        </p:sp>
        <p:sp>
          <p:nvSpPr>
            <p:cNvPr id="112" name="Freeform 133"/>
            <p:cNvSpPr>
              <a:spLocks/>
            </p:cNvSpPr>
            <p:nvPr/>
          </p:nvSpPr>
          <p:spPr bwMode="auto">
            <a:xfrm>
              <a:off x="8120775" y="4308475"/>
              <a:ext cx="74965" cy="15875"/>
            </a:xfrm>
            <a:custGeom>
              <a:avLst/>
              <a:gdLst>
                <a:gd name="T0" fmla="*/ 5 w 13"/>
                <a:gd name="T1" fmla="*/ 2 h 5"/>
                <a:gd name="T2" fmla="*/ 2 w 13"/>
                <a:gd name="T3" fmla="*/ 1 h 5"/>
                <a:gd name="T4" fmla="*/ 13 w 13"/>
                <a:gd name="T5" fmla="*/ 2 h 5"/>
                <a:gd name="T6" fmla="*/ 4 w 13"/>
                <a:gd name="T7" fmla="*/ 4 h 5"/>
                <a:gd name="T8" fmla="*/ 5 w 13"/>
                <a:gd name="T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5">
                  <a:moveTo>
                    <a:pt x="5" y="2"/>
                  </a:moveTo>
                  <a:cubicBezTo>
                    <a:pt x="3" y="2"/>
                    <a:pt x="0" y="2"/>
                    <a:pt x="2" y="1"/>
                  </a:cubicBezTo>
                  <a:cubicBezTo>
                    <a:pt x="5" y="2"/>
                    <a:pt x="12" y="0"/>
                    <a:pt x="13" y="2"/>
                  </a:cubicBezTo>
                  <a:cubicBezTo>
                    <a:pt x="8" y="2"/>
                    <a:pt x="7" y="5"/>
                    <a:pt x="4" y="4"/>
                  </a:cubicBezTo>
                  <a:cubicBezTo>
                    <a:pt x="4" y="4"/>
                    <a:pt x="5" y="3"/>
                    <a:pt x="5" y="2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00"/>
                </a:solidFill>
                <a:latin typeface="+mn-lt"/>
                <a:ea typeface="+mn-ea"/>
              </a:endParaRPr>
            </a:p>
          </p:txBody>
        </p:sp>
        <p:sp>
          <p:nvSpPr>
            <p:cNvPr id="114" name="Freeform 135"/>
            <p:cNvSpPr>
              <a:spLocks/>
            </p:cNvSpPr>
            <p:nvPr/>
          </p:nvSpPr>
          <p:spPr bwMode="auto">
            <a:xfrm>
              <a:off x="7690424" y="4311650"/>
              <a:ext cx="347057" cy="33338"/>
            </a:xfrm>
            <a:custGeom>
              <a:avLst/>
              <a:gdLst>
                <a:gd name="T0" fmla="*/ 29 w 61"/>
                <a:gd name="T1" fmla="*/ 5 h 10"/>
                <a:gd name="T2" fmla="*/ 38 w 61"/>
                <a:gd name="T3" fmla="*/ 5 h 10"/>
                <a:gd name="T4" fmla="*/ 37 w 61"/>
                <a:gd name="T5" fmla="*/ 2 h 10"/>
                <a:gd name="T6" fmla="*/ 61 w 61"/>
                <a:gd name="T7" fmla="*/ 2 h 10"/>
                <a:gd name="T8" fmla="*/ 60 w 61"/>
                <a:gd name="T9" fmla="*/ 3 h 10"/>
                <a:gd name="T10" fmla="*/ 61 w 61"/>
                <a:gd name="T11" fmla="*/ 4 h 10"/>
                <a:gd name="T12" fmla="*/ 56 w 61"/>
                <a:gd name="T13" fmla="*/ 5 h 10"/>
                <a:gd name="T14" fmla="*/ 42 w 61"/>
                <a:gd name="T15" fmla="*/ 7 h 10"/>
                <a:gd name="T16" fmla="*/ 42 w 61"/>
                <a:gd name="T17" fmla="*/ 3 h 10"/>
                <a:gd name="T18" fmla="*/ 39 w 61"/>
                <a:gd name="T19" fmla="*/ 5 h 10"/>
                <a:gd name="T20" fmla="*/ 41 w 61"/>
                <a:gd name="T21" fmla="*/ 7 h 10"/>
                <a:gd name="T22" fmla="*/ 0 w 61"/>
                <a:gd name="T23" fmla="*/ 5 h 10"/>
                <a:gd name="T24" fmla="*/ 29 w 61"/>
                <a:gd name="T25" fmla="*/ 5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1" h="10">
                  <a:moveTo>
                    <a:pt x="29" y="5"/>
                  </a:moveTo>
                  <a:cubicBezTo>
                    <a:pt x="35" y="4"/>
                    <a:pt x="32" y="3"/>
                    <a:pt x="38" y="5"/>
                  </a:cubicBezTo>
                  <a:cubicBezTo>
                    <a:pt x="37" y="4"/>
                    <a:pt x="36" y="3"/>
                    <a:pt x="37" y="2"/>
                  </a:cubicBezTo>
                  <a:cubicBezTo>
                    <a:pt x="44" y="3"/>
                    <a:pt x="53" y="0"/>
                    <a:pt x="61" y="2"/>
                  </a:cubicBezTo>
                  <a:cubicBezTo>
                    <a:pt x="60" y="2"/>
                    <a:pt x="59" y="2"/>
                    <a:pt x="60" y="3"/>
                  </a:cubicBezTo>
                  <a:cubicBezTo>
                    <a:pt x="60" y="3"/>
                    <a:pt x="61" y="3"/>
                    <a:pt x="61" y="4"/>
                  </a:cubicBezTo>
                  <a:cubicBezTo>
                    <a:pt x="58" y="4"/>
                    <a:pt x="54" y="2"/>
                    <a:pt x="56" y="5"/>
                  </a:cubicBezTo>
                  <a:cubicBezTo>
                    <a:pt x="49" y="5"/>
                    <a:pt x="47" y="2"/>
                    <a:pt x="42" y="7"/>
                  </a:cubicBezTo>
                  <a:cubicBezTo>
                    <a:pt x="41" y="5"/>
                    <a:pt x="46" y="3"/>
                    <a:pt x="42" y="3"/>
                  </a:cubicBezTo>
                  <a:cubicBezTo>
                    <a:pt x="41" y="3"/>
                    <a:pt x="39" y="4"/>
                    <a:pt x="39" y="5"/>
                  </a:cubicBezTo>
                  <a:cubicBezTo>
                    <a:pt x="40" y="5"/>
                    <a:pt x="41" y="5"/>
                    <a:pt x="41" y="7"/>
                  </a:cubicBezTo>
                  <a:cubicBezTo>
                    <a:pt x="30" y="10"/>
                    <a:pt x="9" y="10"/>
                    <a:pt x="0" y="5"/>
                  </a:cubicBezTo>
                  <a:cubicBezTo>
                    <a:pt x="11" y="5"/>
                    <a:pt x="28" y="1"/>
                    <a:pt x="29" y="5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00"/>
                </a:solidFill>
                <a:latin typeface="+mn-lt"/>
                <a:ea typeface="+mn-ea"/>
              </a:endParaRPr>
            </a:p>
          </p:txBody>
        </p:sp>
        <p:sp>
          <p:nvSpPr>
            <p:cNvPr id="115" name="Freeform 136"/>
            <p:cNvSpPr>
              <a:spLocks noEditPoints="1"/>
            </p:cNvSpPr>
            <p:nvPr/>
          </p:nvSpPr>
          <p:spPr bwMode="auto">
            <a:xfrm>
              <a:off x="2498463" y="4229100"/>
              <a:ext cx="5225279" cy="184150"/>
            </a:xfrm>
            <a:custGeom>
              <a:avLst/>
              <a:gdLst>
                <a:gd name="T0" fmla="*/ 48 w 921"/>
                <a:gd name="T1" fmla="*/ 20 h 56"/>
                <a:gd name="T2" fmla="*/ 31 w 921"/>
                <a:gd name="T3" fmla="*/ 23 h 56"/>
                <a:gd name="T4" fmla="*/ 5 w 921"/>
                <a:gd name="T5" fmla="*/ 31 h 56"/>
                <a:gd name="T6" fmla="*/ 2 w 921"/>
                <a:gd name="T7" fmla="*/ 43 h 56"/>
                <a:gd name="T8" fmla="*/ 148 w 921"/>
                <a:gd name="T9" fmla="*/ 51 h 56"/>
                <a:gd name="T10" fmla="*/ 166 w 921"/>
                <a:gd name="T11" fmla="*/ 53 h 56"/>
                <a:gd name="T12" fmla="*/ 344 w 921"/>
                <a:gd name="T13" fmla="*/ 53 h 56"/>
                <a:gd name="T14" fmla="*/ 644 w 921"/>
                <a:gd name="T15" fmla="*/ 49 h 56"/>
                <a:gd name="T16" fmla="*/ 783 w 921"/>
                <a:gd name="T17" fmla="*/ 41 h 56"/>
                <a:gd name="T18" fmla="*/ 826 w 921"/>
                <a:gd name="T19" fmla="*/ 39 h 56"/>
                <a:gd name="T20" fmla="*/ 645 w 921"/>
                <a:gd name="T21" fmla="*/ 45 h 56"/>
                <a:gd name="T22" fmla="*/ 287 w 921"/>
                <a:gd name="T23" fmla="*/ 44 h 56"/>
                <a:gd name="T24" fmla="*/ 406 w 921"/>
                <a:gd name="T25" fmla="*/ 42 h 56"/>
                <a:gd name="T26" fmla="*/ 386 w 921"/>
                <a:gd name="T27" fmla="*/ 37 h 56"/>
                <a:gd name="T28" fmla="*/ 373 w 921"/>
                <a:gd name="T29" fmla="*/ 41 h 56"/>
                <a:gd name="T30" fmla="*/ 349 w 921"/>
                <a:gd name="T31" fmla="*/ 41 h 56"/>
                <a:gd name="T32" fmla="*/ 193 w 921"/>
                <a:gd name="T33" fmla="*/ 38 h 56"/>
                <a:gd name="T34" fmla="*/ 115 w 921"/>
                <a:gd name="T35" fmla="*/ 37 h 56"/>
                <a:gd name="T36" fmla="*/ 264 w 921"/>
                <a:gd name="T37" fmla="*/ 29 h 56"/>
                <a:gd name="T38" fmla="*/ 281 w 921"/>
                <a:gd name="T39" fmla="*/ 25 h 56"/>
                <a:gd name="T40" fmla="*/ 314 w 921"/>
                <a:gd name="T41" fmla="*/ 31 h 56"/>
                <a:gd name="T42" fmla="*/ 296 w 921"/>
                <a:gd name="T43" fmla="*/ 27 h 56"/>
                <a:gd name="T44" fmla="*/ 329 w 921"/>
                <a:gd name="T45" fmla="*/ 23 h 56"/>
                <a:gd name="T46" fmla="*/ 377 w 921"/>
                <a:gd name="T47" fmla="*/ 19 h 56"/>
                <a:gd name="T48" fmla="*/ 530 w 921"/>
                <a:gd name="T49" fmla="*/ 20 h 56"/>
                <a:gd name="T50" fmla="*/ 921 w 921"/>
                <a:gd name="T51" fmla="*/ 0 h 56"/>
                <a:gd name="T52" fmla="*/ 618 w 921"/>
                <a:gd name="T53" fmla="*/ 11 h 56"/>
                <a:gd name="T54" fmla="*/ 525 w 921"/>
                <a:gd name="T55" fmla="*/ 16 h 56"/>
                <a:gd name="T56" fmla="*/ 495 w 921"/>
                <a:gd name="T57" fmla="*/ 13 h 56"/>
                <a:gd name="T58" fmla="*/ 447 w 921"/>
                <a:gd name="T59" fmla="*/ 16 h 56"/>
                <a:gd name="T60" fmla="*/ 427 w 921"/>
                <a:gd name="T61" fmla="*/ 14 h 56"/>
                <a:gd name="T62" fmla="*/ 391 w 921"/>
                <a:gd name="T63" fmla="*/ 13 h 56"/>
                <a:gd name="T64" fmla="*/ 347 w 921"/>
                <a:gd name="T65" fmla="*/ 16 h 56"/>
                <a:gd name="T66" fmla="*/ 341 w 921"/>
                <a:gd name="T67" fmla="*/ 13 h 56"/>
                <a:gd name="T68" fmla="*/ 329 w 921"/>
                <a:gd name="T69" fmla="*/ 16 h 56"/>
                <a:gd name="T70" fmla="*/ 318 w 921"/>
                <a:gd name="T71" fmla="*/ 13 h 56"/>
                <a:gd name="T72" fmla="*/ 296 w 921"/>
                <a:gd name="T73" fmla="*/ 15 h 56"/>
                <a:gd name="T74" fmla="*/ 278 w 921"/>
                <a:gd name="T75" fmla="*/ 12 h 56"/>
                <a:gd name="T76" fmla="*/ 29 w 921"/>
                <a:gd name="T77" fmla="*/ 17 h 56"/>
                <a:gd name="T78" fmla="*/ 33 w 921"/>
                <a:gd name="T79" fmla="*/ 22 h 56"/>
                <a:gd name="T80" fmla="*/ 180 w 921"/>
                <a:gd name="T81" fmla="*/ 42 h 56"/>
                <a:gd name="T82" fmla="*/ 135 w 921"/>
                <a:gd name="T83" fmla="*/ 41 h 56"/>
                <a:gd name="T84" fmla="*/ 135 w 921"/>
                <a:gd name="T85" fmla="*/ 41 h 56"/>
                <a:gd name="T86" fmla="*/ 233 w 921"/>
                <a:gd name="T87" fmla="*/ 28 h 56"/>
                <a:gd name="T88" fmla="*/ 233 w 921"/>
                <a:gd name="T89" fmla="*/ 25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21" h="56">
                  <a:moveTo>
                    <a:pt x="33" y="22"/>
                  </a:moveTo>
                  <a:cubicBezTo>
                    <a:pt x="38" y="22"/>
                    <a:pt x="41" y="20"/>
                    <a:pt x="48" y="20"/>
                  </a:cubicBezTo>
                  <a:cubicBezTo>
                    <a:pt x="47" y="26"/>
                    <a:pt x="34" y="23"/>
                    <a:pt x="30" y="25"/>
                  </a:cubicBezTo>
                  <a:cubicBezTo>
                    <a:pt x="29" y="24"/>
                    <a:pt x="30" y="23"/>
                    <a:pt x="31" y="23"/>
                  </a:cubicBezTo>
                  <a:cubicBezTo>
                    <a:pt x="28" y="22"/>
                    <a:pt x="19" y="22"/>
                    <a:pt x="21" y="27"/>
                  </a:cubicBezTo>
                  <a:cubicBezTo>
                    <a:pt x="13" y="28"/>
                    <a:pt x="7" y="26"/>
                    <a:pt x="5" y="31"/>
                  </a:cubicBezTo>
                  <a:cubicBezTo>
                    <a:pt x="6" y="35"/>
                    <a:pt x="12" y="35"/>
                    <a:pt x="17" y="36"/>
                  </a:cubicBezTo>
                  <a:cubicBezTo>
                    <a:pt x="13" y="39"/>
                    <a:pt x="2" y="37"/>
                    <a:pt x="2" y="43"/>
                  </a:cubicBezTo>
                  <a:cubicBezTo>
                    <a:pt x="8" y="39"/>
                    <a:pt x="0" y="50"/>
                    <a:pt x="6" y="53"/>
                  </a:cubicBezTo>
                  <a:cubicBezTo>
                    <a:pt x="53" y="52"/>
                    <a:pt x="107" y="51"/>
                    <a:pt x="148" y="51"/>
                  </a:cubicBezTo>
                  <a:cubicBezTo>
                    <a:pt x="147" y="53"/>
                    <a:pt x="146" y="51"/>
                    <a:pt x="144" y="51"/>
                  </a:cubicBezTo>
                  <a:cubicBezTo>
                    <a:pt x="146" y="56"/>
                    <a:pt x="164" y="45"/>
                    <a:pt x="166" y="53"/>
                  </a:cubicBezTo>
                  <a:cubicBezTo>
                    <a:pt x="214" y="49"/>
                    <a:pt x="290" y="55"/>
                    <a:pt x="343" y="52"/>
                  </a:cubicBezTo>
                  <a:cubicBezTo>
                    <a:pt x="345" y="51"/>
                    <a:pt x="346" y="53"/>
                    <a:pt x="344" y="53"/>
                  </a:cubicBezTo>
                  <a:cubicBezTo>
                    <a:pt x="408" y="53"/>
                    <a:pt x="479" y="52"/>
                    <a:pt x="540" y="51"/>
                  </a:cubicBezTo>
                  <a:cubicBezTo>
                    <a:pt x="572" y="50"/>
                    <a:pt x="612" y="52"/>
                    <a:pt x="644" y="49"/>
                  </a:cubicBezTo>
                  <a:cubicBezTo>
                    <a:pt x="652" y="48"/>
                    <a:pt x="659" y="44"/>
                    <a:pt x="660" y="48"/>
                  </a:cubicBezTo>
                  <a:cubicBezTo>
                    <a:pt x="705" y="44"/>
                    <a:pt x="740" y="44"/>
                    <a:pt x="783" y="41"/>
                  </a:cubicBezTo>
                  <a:cubicBezTo>
                    <a:pt x="783" y="40"/>
                    <a:pt x="781" y="41"/>
                    <a:pt x="781" y="40"/>
                  </a:cubicBezTo>
                  <a:cubicBezTo>
                    <a:pt x="803" y="43"/>
                    <a:pt x="807" y="38"/>
                    <a:pt x="826" y="39"/>
                  </a:cubicBezTo>
                  <a:cubicBezTo>
                    <a:pt x="827" y="36"/>
                    <a:pt x="821" y="39"/>
                    <a:pt x="823" y="36"/>
                  </a:cubicBezTo>
                  <a:cubicBezTo>
                    <a:pt x="754" y="39"/>
                    <a:pt x="702" y="43"/>
                    <a:pt x="645" y="45"/>
                  </a:cubicBezTo>
                  <a:cubicBezTo>
                    <a:pt x="527" y="49"/>
                    <a:pt x="400" y="49"/>
                    <a:pt x="290" y="46"/>
                  </a:cubicBezTo>
                  <a:cubicBezTo>
                    <a:pt x="288" y="46"/>
                    <a:pt x="288" y="44"/>
                    <a:pt x="287" y="44"/>
                  </a:cubicBezTo>
                  <a:cubicBezTo>
                    <a:pt x="260" y="44"/>
                    <a:pt x="232" y="42"/>
                    <a:pt x="206" y="41"/>
                  </a:cubicBezTo>
                  <a:cubicBezTo>
                    <a:pt x="275" y="39"/>
                    <a:pt x="332" y="44"/>
                    <a:pt x="406" y="42"/>
                  </a:cubicBezTo>
                  <a:cubicBezTo>
                    <a:pt x="400" y="39"/>
                    <a:pt x="385" y="42"/>
                    <a:pt x="378" y="40"/>
                  </a:cubicBezTo>
                  <a:cubicBezTo>
                    <a:pt x="379" y="36"/>
                    <a:pt x="383" y="40"/>
                    <a:pt x="386" y="37"/>
                  </a:cubicBezTo>
                  <a:cubicBezTo>
                    <a:pt x="384" y="35"/>
                    <a:pt x="377" y="37"/>
                    <a:pt x="373" y="37"/>
                  </a:cubicBezTo>
                  <a:cubicBezTo>
                    <a:pt x="373" y="38"/>
                    <a:pt x="373" y="40"/>
                    <a:pt x="373" y="41"/>
                  </a:cubicBezTo>
                  <a:cubicBezTo>
                    <a:pt x="366" y="40"/>
                    <a:pt x="358" y="40"/>
                    <a:pt x="352" y="38"/>
                  </a:cubicBezTo>
                  <a:cubicBezTo>
                    <a:pt x="348" y="37"/>
                    <a:pt x="351" y="41"/>
                    <a:pt x="349" y="41"/>
                  </a:cubicBezTo>
                  <a:cubicBezTo>
                    <a:pt x="316" y="39"/>
                    <a:pt x="277" y="42"/>
                    <a:pt x="246" y="36"/>
                  </a:cubicBezTo>
                  <a:cubicBezTo>
                    <a:pt x="235" y="40"/>
                    <a:pt x="210" y="36"/>
                    <a:pt x="193" y="38"/>
                  </a:cubicBezTo>
                  <a:cubicBezTo>
                    <a:pt x="169" y="39"/>
                    <a:pt x="140" y="35"/>
                    <a:pt x="122" y="35"/>
                  </a:cubicBezTo>
                  <a:cubicBezTo>
                    <a:pt x="122" y="35"/>
                    <a:pt x="117" y="37"/>
                    <a:pt x="115" y="37"/>
                  </a:cubicBezTo>
                  <a:cubicBezTo>
                    <a:pt x="106" y="38"/>
                    <a:pt x="96" y="36"/>
                    <a:pt x="89" y="35"/>
                  </a:cubicBezTo>
                  <a:cubicBezTo>
                    <a:pt x="145" y="28"/>
                    <a:pt x="219" y="35"/>
                    <a:pt x="264" y="29"/>
                  </a:cubicBezTo>
                  <a:cubicBezTo>
                    <a:pt x="253" y="29"/>
                    <a:pt x="246" y="29"/>
                    <a:pt x="241" y="26"/>
                  </a:cubicBezTo>
                  <a:cubicBezTo>
                    <a:pt x="256" y="28"/>
                    <a:pt x="258" y="23"/>
                    <a:pt x="281" y="25"/>
                  </a:cubicBezTo>
                  <a:cubicBezTo>
                    <a:pt x="285" y="27"/>
                    <a:pt x="277" y="30"/>
                    <a:pt x="280" y="31"/>
                  </a:cubicBezTo>
                  <a:cubicBezTo>
                    <a:pt x="292" y="30"/>
                    <a:pt x="301" y="33"/>
                    <a:pt x="314" y="31"/>
                  </a:cubicBezTo>
                  <a:cubicBezTo>
                    <a:pt x="307" y="29"/>
                    <a:pt x="299" y="28"/>
                    <a:pt x="291" y="28"/>
                  </a:cubicBezTo>
                  <a:cubicBezTo>
                    <a:pt x="290" y="26"/>
                    <a:pt x="295" y="28"/>
                    <a:pt x="296" y="27"/>
                  </a:cubicBezTo>
                  <a:cubicBezTo>
                    <a:pt x="282" y="23"/>
                    <a:pt x="315" y="25"/>
                    <a:pt x="319" y="25"/>
                  </a:cubicBezTo>
                  <a:cubicBezTo>
                    <a:pt x="323" y="25"/>
                    <a:pt x="327" y="23"/>
                    <a:pt x="329" y="23"/>
                  </a:cubicBezTo>
                  <a:cubicBezTo>
                    <a:pt x="339" y="22"/>
                    <a:pt x="361" y="22"/>
                    <a:pt x="372" y="23"/>
                  </a:cubicBezTo>
                  <a:cubicBezTo>
                    <a:pt x="372" y="20"/>
                    <a:pt x="375" y="20"/>
                    <a:pt x="377" y="19"/>
                  </a:cubicBezTo>
                  <a:cubicBezTo>
                    <a:pt x="381" y="19"/>
                    <a:pt x="384" y="21"/>
                    <a:pt x="388" y="22"/>
                  </a:cubicBezTo>
                  <a:cubicBezTo>
                    <a:pt x="433" y="19"/>
                    <a:pt x="486" y="18"/>
                    <a:pt x="530" y="20"/>
                  </a:cubicBezTo>
                  <a:cubicBezTo>
                    <a:pt x="530" y="19"/>
                    <a:pt x="529" y="19"/>
                    <a:pt x="530" y="18"/>
                  </a:cubicBezTo>
                  <a:cubicBezTo>
                    <a:pt x="648" y="16"/>
                    <a:pt x="801" y="9"/>
                    <a:pt x="921" y="0"/>
                  </a:cubicBezTo>
                  <a:cubicBezTo>
                    <a:pt x="823" y="2"/>
                    <a:pt x="728" y="10"/>
                    <a:pt x="635" y="13"/>
                  </a:cubicBezTo>
                  <a:cubicBezTo>
                    <a:pt x="631" y="10"/>
                    <a:pt x="625" y="10"/>
                    <a:pt x="618" y="11"/>
                  </a:cubicBezTo>
                  <a:cubicBezTo>
                    <a:pt x="621" y="12"/>
                    <a:pt x="628" y="11"/>
                    <a:pt x="632" y="12"/>
                  </a:cubicBezTo>
                  <a:cubicBezTo>
                    <a:pt x="603" y="14"/>
                    <a:pt x="556" y="14"/>
                    <a:pt x="525" y="16"/>
                  </a:cubicBezTo>
                  <a:cubicBezTo>
                    <a:pt x="521" y="16"/>
                    <a:pt x="528" y="12"/>
                    <a:pt x="524" y="13"/>
                  </a:cubicBezTo>
                  <a:cubicBezTo>
                    <a:pt x="511" y="14"/>
                    <a:pt x="505" y="13"/>
                    <a:pt x="495" y="13"/>
                  </a:cubicBezTo>
                  <a:cubicBezTo>
                    <a:pt x="499" y="15"/>
                    <a:pt x="505" y="15"/>
                    <a:pt x="511" y="14"/>
                  </a:cubicBezTo>
                  <a:cubicBezTo>
                    <a:pt x="489" y="17"/>
                    <a:pt x="467" y="17"/>
                    <a:pt x="447" y="16"/>
                  </a:cubicBezTo>
                  <a:cubicBezTo>
                    <a:pt x="445" y="14"/>
                    <a:pt x="443" y="13"/>
                    <a:pt x="432" y="14"/>
                  </a:cubicBezTo>
                  <a:cubicBezTo>
                    <a:pt x="431" y="14"/>
                    <a:pt x="427" y="14"/>
                    <a:pt x="427" y="14"/>
                  </a:cubicBezTo>
                  <a:cubicBezTo>
                    <a:pt x="426" y="15"/>
                    <a:pt x="424" y="17"/>
                    <a:pt x="418" y="16"/>
                  </a:cubicBezTo>
                  <a:cubicBezTo>
                    <a:pt x="420" y="12"/>
                    <a:pt x="400" y="14"/>
                    <a:pt x="391" y="13"/>
                  </a:cubicBezTo>
                  <a:cubicBezTo>
                    <a:pt x="391" y="14"/>
                    <a:pt x="393" y="14"/>
                    <a:pt x="393" y="15"/>
                  </a:cubicBezTo>
                  <a:cubicBezTo>
                    <a:pt x="378" y="16"/>
                    <a:pt x="363" y="17"/>
                    <a:pt x="347" y="16"/>
                  </a:cubicBezTo>
                  <a:cubicBezTo>
                    <a:pt x="349" y="14"/>
                    <a:pt x="356" y="15"/>
                    <a:pt x="358" y="14"/>
                  </a:cubicBezTo>
                  <a:cubicBezTo>
                    <a:pt x="354" y="11"/>
                    <a:pt x="345" y="15"/>
                    <a:pt x="341" y="13"/>
                  </a:cubicBezTo>
                  <a:cubicBezTo>
                    <a:pt x="341" y="15"/>
                    <a:pt x="346" y="13"/>
                    <a:pt x="346" y="15"/>
                  </a:cubicBezTo>
                  <a:cubicBezTo>
                    <a:pt x="340" y="17"/>
                    <a:pt x="336" y="16"/>
                    <a:pt x="329" y="16"/>
                  </a:cubicBezTo>
                  <a:cubicBezTo>
                    <a:pt x="334" y="13"/>
                    <a:pt x="325" y="10"/>
                    <a:pt x="332" y="10"/>
                  </a:cubicBezTo>
                  <a:cubicBezTo>
                    <a:pt x="326" y="8"/>
                    <a:pt x="321" y="9"/>
                    <a:pt x="318" y="13"/>
                  </a:cubicBezTo>
                  <a:cubicBezTo>
                    <a:pt x="319" y="15"/>
                    <a:pt x="323" y="14"/>
                    <a:pt x="327" y="14"/>
                  </a:cubicBezTo>
                  <a:cubicBezTo>
                    <a:pt x="318" y="17"/>
                    <a:pt x="308" y="16"/>
                    <a:pt x="296" y="15"/>
                  </a:cubicBezTo>
                  <a:cubicBezTo>
                    <a:pt x="297" y="12"/>
                    <a:pt x="302" y="14"/>
                    <a:pt x="305" y="13"/>
                  </a:cubicBezTo>
                  <a:cubicBezTo>
                    <a:pt x="298" y="11"/>
                    <a:pt x="289" y="12"/>
                    <a:pt x="278" y="12"/>
                  </a:cubicBezTo>
                  <a:cubicBezTo>
                    <a:pt x="277" y="11"/>
                    <a:pt x="281" y="10"/>
                    <a:pt x="277" y="8"/>
                  </a:cubicBezTo>
                  <a:cubicBezTo>
                    <a:pt x="194" y="2"/>
                    <a:pt x="109" y="12"/>
                    <a:pt x="29" y="17"/>
                  </a:cubicBezTo>
                  <a:cubicBezTo>
                    <a:pt x="28" y="21"/>
                    <a:pt x="34" y="18"/>
                    <a:pt x="36" y="19"/>
                  </a:cubicBezTo>
                  <a:cubicBezTo>
                    <a:pt x="37" y="21"/>
                    <a:pt x="31" y="18"/>
                    <a:pt x="33" y="22"/>
                  </a:cubicBezTo>
                  <a:close/>
                  <a:moveTo>
                    <a:pt x="162" y="41"/>
                  </a:moveTo>
                  <a:cubicBezTo>
                    <a:pt x="168" y="40"/>
                    <a:pt x="177" y="38"/>
                    <a:pt x="180" y="42"/>
                  </a:cubicBezTo>
                  <a:cubicBezTo>
                    <a:pt x="174" y="42"/>
                    <a:pt x="165" y="44"/>
                    <a:pt x="162" y="41"/>
                  </a:cubicBezTo>
                  <a:close/>
                  <a:moveTo>
                    <a:pt x="135" y="41"/>
                  </a:moveTo>
                  <a:cubicBezTo>
                    <a:pt x="148" y="41"/>
                    <a:pt x="152" y="40"/>
                    <a:pt x="161" y="42"/>
                  </a:cubicBezTo>
                  <a:cubicBezTo>
                    <a:pt x="152" y="42"/>
                    <a:pt x="141" y="44"/>
                    <a:pt x="135" y="41"/>
                  </a:cubicBezTo>
                  <a:close/>
                  <a:moveTo>
                    <a:pt x="233" y="25"/>
                  </a:moveTo>
                  <a:cubicBezTo>
                    <a:pt x="233" y="26"/>
                    <a:pt x="233" y="27"/>
                    <a:pt x="233" y="28"/>
                  </a:cubicBezTo>
                  <a:cubicBezTo>
                    <a:pt x="225" y="30"/>
                    <a:pt x="216" y="27"/>
                    <a:pt x="208" y="25"/>
                  </a:cubicBezTo>
                  <a:cubicBezTo>
                    <a:pt x="218" y="23"/>
                    <a:pt x="225" y="26"/>
                    <a:pt x="233" y="25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00"/>
                </a:solidFill>
                <a:latin typeface="+mn-lt"/>
                <a:ea typeface="+mn-ea"/>
              </a:endParaRPr>
            </a:p>
          </p:txBody>
        </p:sp>
        <p:sp>
          <p:nvSpPr>
            <p:cNvPr id="116" name="Freeform 137"/>
            <p:cNvSpPr>
              <a:spLocks/>
            </p:cNvSpPr>
            <p:nvPr/>
          </p:nvSpPr>
          <p:spPr bwMode="auto">
            <a:xfrm>
              <a:off x="4922305" y="4271963"/>
              <a:ext cx="0" cy="3175"/>
            </a:xfrm>
            <a:custGeom>
              <a:avLst/>
              <a:gdLst>
                <a:gd name="T0" fmla="*/ 0 h 1"/>
                <a:gd name="T1" fmla="*/ 1 h 1"/>
                <a:gd name="T2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00"/>
                </a:solidFill>
                <a:latin typeface="+mn-lt"/>
                <a:ea typeface="+mn-ea"/>
              </a:endParaRPr>
            </a:p>
          </p:txBody>
        </p:sp>
        <p:sp>
          <p:nvSpPr>
            <p:cNvPr id="117" name="Freeform 138"/>
            <p:cNvSpPr>
              <a:spLocks/>
            </p:cNvSpPr>
            <p:nvPr/>
          </p:nvSpPr>
          <p:spPr bwMode="auto">
            <a:xfrm>
              <a:off x="7609908" y="4324350"/>
              <a:ext cx="52753" cy="14288"/>
            </a:xfrm>
            <a:custGeom>
              <a:avLst/>
              <a:gdLst>
                <a:gd name="T0" fmla="*/ 9 w 9"/>
                <a:gd name="T1" fmla="*/ 2 h 4"/>
                <a:gd name="T2" fmla="*/ 6 w 9"/>
                <a:gd name="T3" fmla="*/ 3 h 4"/>
                <a:gd name="T4" fmla="*/ 6 w 9"/>
                <a:gd name="T5" fmla="*/ 4 h 4"/>
                <a:gd name="T6" fmla="*/ 0 w 9"/>
                <a:gd name="T7" fmla="*/ 4 h 4"/>
                <a:gd name="T8" fmla="*/ 0 w 9"/>
                <a:gd name="T9" fmla="*/ 1 h 4"/>
                <a:gd name="T10" fmla="*/ 9 w 9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4">
                  <a:moveTo>
                    <a:pt x="9" y="2"/>
                  </a:moveTo>
                  <a:cubicBezTo>
                    <a:pt x="8" y="2"/>
                    <a:pt x="6" y="2"/>
                    <a:pt x="6" y="3"/>
                  </a:cubicBezTo>
                  <a:cubicBezTo>
                    <a:pt x="7" y="3"/>
                    <a:pt x="7" y="4"/>
                    <a:pt x="6" y="4"/>
                  </a:cubicBezTo>
                  <a:cubicBezTo>
                    <a:pt x="4" y="3"/>
                    <a:pt x="4" y="4"/>
                    <a:pt x="0" y="4"/>
                  </a:cubicBezTo>
                  <a:cubicBezTo>
                    <a:pt x="0" y="3"/>
                    <a:pt x="0" y="2"/>
                    <a:pt x="0" y="1"/>
                  </a:cubicBezTo>
                  <a:cubicBezTo>
                    <a:pt x="4" y="3"/>
                    <a:pt x="6" y="0"/>
                    <a:pt x="9" y="2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00"/>
                </a:solidFill>
                <a:latin typeface="+mn-lt"/>
                <a:ea typeface="+mn-ea"/>
              </a:endParaRPr>
            </a:p>
          </p:txBody>
        </p:sp>
        <p:sp>
          <p:nvSpPr>
            <p:cNvPr id="118" name="Freeform 139"/>
            <p:cNvSpPr>
              <a:spLocks/>
            </p:cNvSpPr>
            <p:nvPr/>
          </p:nvSpPr>
          <p:spPr bwMode="auto">
            <a:xfrm>
              <a:off x="7207322" y="4298950"/>
              <a:ext cx="130494" cy="12700"/>
            </a:xfrm>
            <a:custGeom>
              <a:avLst/>
              <a:gdLst>
                <a:gd name="T0" fmla="*/ 23 w 23"/>
                <a:gd name="T1" fmla="*/ 2 h 4"/>
                <a:gd name="T2" fmla="*/ 2 w 23"/>
                <a:gd name="T3" fmla="*/ 2 h 4"/>
                <a:gd name="T4" fmla="*/ 23 w 23"/>
                <a:gd name="T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" h="4">
                  <a:moveTo>
                    <a:pt x="23" y="2"/>
                  </a:moveTo>
                  <a:cubicBezTo>
                    <a:pt x="17" y="4"/>
                    <a:pt x="0" y="4"/>
                    <a:pt x="2" y="2"/>
                  </a:cubicBezTo>
                  <a:cubicBezTo>
                    <a:pt x="5" y="2"/>
                    <a:pt x="20" y="0"/>
                    <a:pt x="23" y="2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00"/>
                </a:solidFill>
                <a:latin typeface="+mn-lt"/>
                <a:ea typeface="+mn-ea"/>
              </a:endParaRPr>
            </a:p>
          </p:txBody>
        </p:sp>
        <p:sp>
          <p:nvSpPr>
            <p:cNvPr id="119" name="Freeform 140"/>
            <p:cNvSpPr>
              <a:spLocks/>
            </p:cNvSpPr>
            <p:nvPr/>
          </p:nvSpPr>
          <p:spPr bwMode="auto">
            <a:xfrm>
              <a:off x="7223981" y="4344988"/>
              <a:ext cx="63859" cy="15875"/>
            </a:xfrm>
            <a:custGeom>
              <a:avLst/>
              <a:gdLst>
                <a:gd name="T0" fmla="*/ 4 w 11"/>
                <a:gd name="T1" fmla="*/ 2 h 5"/>
                <a:gd name="T2" fmla="*/ 9 w 11"/>
                <a:gd name="T3" fmla="*/ 2 h 5"/>
                <a:gd name="T4" fmla="*/ 8 w 11"/>
                <a:gd name="T5" fmla="*/ 0 h 5"/>
                <a:gd name="T6" fmla="*/ 11 w 11"/>
                <a:gd name="T7" fmla="*/ 4 h 5"/>
                <a:gd name="T8" fmla="*/ 4 w 11"/>
                <a:gd name="T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5">
                  <a:moveTo>
                    <a:pt x="4" y="2"/>
                  </a:moveTo>
                  <a:cubicBezTo>
                    <a:pt x="3" y="4"/>
                    <a:pt x="9" y="3"/>
                    <a:pt x="9" y="2"/>
                  </a:cubicBezTo>
                  <a:cubicBezTo>
                    <a:pt x="7" y="2"/>
                    <a:pt x="7" y="0"/>
                    <a:pt x="8" y="0"/>
                  </a:cubicBezTo>
                  <a:cubicBezTo>
                    <a:pt x="8" y="3"/>
                    <a:pt x="11" y="2"/>
                    <a:pt x="11" y="4"/>
                  </a:cubicBezTo>
                  <a:cubicBezTo>
                    <a:pt x="8" y="4"/>
                    <a:pt x="0" y="5"/>
                    <a:pt x="4" y="2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00"/>
                </a:solidFill>
                <a:latin typeface="+mn-lt"/>
                <a:ea typeface="+mn-ea"/>
              </a:endParaRPr>
            </a:p>
          </p:txBody>
        </p:sp>
        <p:sp>
          <p:nvSpPr>
            <p:cNvPr id="123" name="Freeform 144"/>
            <p:cNvSpPr>
              <a:spLocks/>
            </p:cNvSpPr>
            <p:nvPr/>
          </p:nvSpPr>
          <p:spPr bwMode="auto">
            <a:xfrm>
              <a:off x="6157824" y="4194175"/>
              <a:ext cx="238775" cy="28575"/>
            </a:xfrm>
            <a:custGeom>
              <a:avLst/>
              <a:gdLst>
                <a:gd name="T0" fmla="*/ 0 w 42"/>
                <a:gd name="T1" fmla="*/ 6 h 9"/>
                <a:gd name="T2" fmla="*/ 34 w 42"/>
                <a:gd name="T3" fmla="*/ 5 h 9"/>
                <a:gd name="T4" fmla="*/ 42 w 42"/>
                <a:gd name="T5" fmla="*/ 6 h 9"/>
                <a:gd name="T6" fmla="*/ 0 w 42"/>
                <a:gd name="T7" fmla="*/ 6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2" h="9">
                  <a:moveTo>
                    <a:pt x="0" y="6"/>
                  </a:moveTo>
                  <a:cubicBezTo>
                    <a:pt x="8" y="3"/>
                    <a:pt x="23" y="5"/>
                    <a:pt x="34" y="5"/>
                  </a:cubicBezTo>
                  <a:cubicBezTo>
                    <a:pt x="36" y="5"/>
                    <a:pt x="42" y="0"/>
                    <a:pt x="42" y="6"/>
                  </a:cubicBezTo>
                  <a:cubicBezTo>
                    <a:pt x="29" y="6"/>
                    <a:pt x="4" y="9"/>
                    <a:pt x="0" y="6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00"/>
                </a:solidFill>
                <a:latin typeface="+mn-lt"/>
                <a:ea typeface="+mn-ea"/>
              </a:endParaRPr>
            </a:p>
          </p:txBody>
        </p:sp>
        <p:sp>
          <p:nvSpPr>
            <p:cNvPr id="124" name="Freeform 145"/>
            <p:cNvSpPr>
              <a:spLocks/>
            </p:cNvSpPr>
            <p:nvPr/>
          </p:nvSpPr>
          <p:spPr bwMode="auto">
            <a:xfrm>
              <a:off x="5907944" y="4330700"/>
              <a:ext cx="97177" cy="14288"/>
            </a:xfrm>
            <a:custGeom>
              <a:avLst/>
              <a:gdLst>
                <a:gd name="T0" fmla="*/ 3 w 17"/>
                <a:gd name="T1" fmla="*/ 2 h 4"/>
                <a:gd name="T2" fmla="*/ 17 w 17"/>
                <a:gd name="T3" fmla="*/ 3 h 4"/>
                <a:gd name="T4" fmla="*/ 3 w 17"/>
                <a:gd name="T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7" h="4">
                  <a:moveTo>
                    <a:pt x="3" y="2"/>
                  </a:moveTo>
                  <a:cubicBezTo>
                    <a:pt x="4" y="2"/>
                    <a:pt x="14" y="0"/>
                    <a:pt x="17" y="3"/>
                  </a:cubicBezTo>
                  <a:cubicBezTo>
                    <a:pt x="15" y="4"/>
                    <a:pt x="0" y="3"/>
                    <a:pt x="3" y="2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00"/>
                </a:solidFill>
                <a:latin typeface="+mn-lt"/>
                <a:ea typeface="+mn-ea"/>
              </a:endParaRPr>
            </a:p>
          </p:txBody>
        </p:sp>
        <p:sp>
          <p:nvSpPr>
            <p:cNvPr id="125" name="Freeform 146"/>
            <p:cNvSpPr>
              <a:spLocks/>
            </p:cNvSpPr>
            <p:nvPr/>
          </p:nvSpPr>
          <p:spPr bwMode="auto">
            <a:xfrm>
              <a:off x="5466489" y="4357688"/>
              <a:ext cx="397033" cy="9525"/>
            </a:xfrm>
            <a:custGeom>
              <a:avLst/>
              <a:gdLst>
                <a:gd name="T0" fmla="*/ 70 w 70"/>
                <a:gd name="T1" fmla="*/ 1 h 3"/>
                <a:gd name="T2" fmla="*/ 0 w 70"/>
                <a:gd name="T3" fmla="*/ 2 h 3"/>
                <a:gd name="T4" fmla="*/ 70 w 70"/>
                <a:gd name="T5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0" h="3">
                  <a:moveTo>
                    <a:pt x="70" y="1"/>
                  </a:moveTo>
                  <a:cubicBezTo>
                    <a:pt x="40" y="2"/>
                    <a:pt x="28" y="3"/>
                    <a:pt x="0" y="2"/>
                  </a:cubicBezTo>
                  <a:cubicBezTo>
                    <a:pt x="22" y="1"/>
                    <a:pt x="51" y="0"/>
                    <a:pt x="70" y="1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00"/>
                </a:solidFill>
                <a:latin typeface="+mn-lt"/>
                <a:ea typeface="+mn-ea"/>
              </a:endParaRPr>
            </a:p>
          </p:txBody>
        </p:sp>
        <p:sp>
          <p:nvSpPr>
            <p:cNvPr id="127" name="Freeform 148"/>
            <p:cNvSpPr>
              <a:spLocks/>
            </p:cNvSpPr>
            <p:nvPr/>
          </p:nvSpPr>
          <p:spPr bwMode="auto">
            <a:xfrm>
              <a:off x="4808469" y="4354513"/>
              <a:ext cx="435904" cy="15875"/>
            </a:xfrm>
            <a:custGeom>
              <a:avLst/>
              <a:gdLst>
                <a:gd name="T0" fmla="*/ 14 w 77"/>
                <a:gd name="T1" fmla="*/ 0 h 5"/>
                <a:gd name="T2" fmla="*/ 21 w 77"/>
                <a:gd name="T3" fmla="*/ 3 h 5"/>
                <a:gd name="T4" fmla="*/ 62 w 77"/>
                <a:gd name="T5" fmla="*/ 3 h 5"/>
                <a:gd name="T6" fmla="*/ 53 w 77"/>
                <a:gd name="T7" fmla="*/ 5 h 5"/>
                <a:gd name="T8" fmla="*/ 0 w 77"/>
                <a:gd name="T9" fmla="*/ 3 h 5"/>
                <a:gd name="T10" fmla="*/ 14 w 77"/>
                <a:gd name="T11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7" h="5">
                  <a:moveTo>
                    <a:pt x="14" y="0"/>
                  </a:moveTo>
                  <a:cubicBezTo>
                    <a:pt x="16" y="2"/>
                    <a:pt x="18" y="3"/>
                    <a:pt x="21" y="3"/>
                  </a:cubicBezTo>
                  <a:cubicBezTo>
                    <a:pt x="35" y="3"/>
                    <a:pt x="47" y="3"/>
                    <a:pt x="62" y="3"/>
                  </a:cubicBezTo>
                  <a:cubicBezTo>
                    <a:pt x="77" y="4"/>
                    <a:pt x="56" y="5"/>
                    <a:pt x="53" y="5"/>
                  </a:cubicBezTo>
                  <a:cubicBezTo>
                    <a:pt x="41" y="5"/>
                    <a:pt x="12" y="5"/>
                    <a:pt x="0" y="3"/>
                  </a:cubicBezTo>
                  <a:cubicBezTo>
                    <a:pt x="8" y="3"/>
                    <a:pt x="12" y="5"/>
                    <a:pt x="14" y="0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00"/>
                </a:solidFill>
                <a:latin typeface="+mn-lt"/>
                <a:ea typeface="+mn-ea"/>
              </a:endParaRPr>
            </a:p>
          </p:txBody>
        </p:sp>
        <p:sp>
          <p:nvSpPr>
            <p:cNvPr id="128" name="Freeform 149"/>
            <p:cNvSpPr>
              <a:spLocks/>
            </p:cNvSpPr>
            <p:nvPr/>
          </p:nvSpPr>
          <p:spPr bwMode="auto">
            <a:xfrm>
              <a:off x="4466967" y="4479925"/>
              <a:ext cx="63859" cy="19050"/>
            </a:xfrm>
            <a:custGeom>
              <a:avLst/>
              <a:gdLst>
                <a:gd name="T0" fmla="*/ 8 w 11"/>
                <a:gd name="T1" fmla="*/ 3 h 6"/>
                <a:gd name="T2" fmla="*/ 7 w 11"/>
                <a:gd name="T3" fmla="*/ 4 h 6"/>
                <a:gd name="T4" fmla="*/ 9 w 11"/>
                <a:gd name="T5" fmla="*/ 5 h 6"/>
                <a:gd name="T6" fmla="*/ 3 w 11"/>
                <a:gd name="T7" fmla="*/ 2 h 6"/>
                <a:gd name="T8" fmla="*/ 8 w 11"/>
                <a:gd name="T9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6">
                  <a:moveTo>
                    <a:pt x="8" y="3"/>
                  </a:moveTo>
                  <a:cubicBezTo>
                    <a:pt x="7" y="3"/>
                    <a:pt x="7" y="3"/>
                    <a:pt x="7" y="4"/>
                  </a:cubicBezTo>
                  <a:cubicBezTo>
                    <a:pt x="8" y="4"/>
                    <a:pt x="9" y="4"/>
                    <a:pt x="9" y="5"/>
                  </a:cubicBezTo>
                  <a:cubicBezTo>
                    <a:pt x="6" y="6"/>
                    <a:pt x="0" y="4"/>
                    <a:pt x="3" y="2"/>
                  </a:cubicBezTo>
                  <a:cubicBezTo>
                    <a:pt x="4" y="5"/>
                    <a:pt x="11" y="0"/>
                    <a:pt x="8" y="3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00"/>
                </a:solidFill>
                <a:latin typeface="+mn-lt"/>
                <a:ea typeface="+mn-ea"/>
              </a:endParaRPr>
            </a:p>
          </p:txBody>
        </p:sp>
        <p:sp>
          <p:nvSpPr>
            <p:cNvPr id="129" name="Freeform 150"/>
            <p:cNvSpPr>
              <a:spLocks/>
            </p:cNvSpPr>
            <p:nvPr/>
          </p:nvSpPr>
          <p:spPr bwMode="auto">
            <a:xfrm>
              <a:off x="3770077" y="4475163"/>
              <a:ext cx="169364" cy="14288"/>
            </a:xfrm>
            <a:custGeom>
              <a:avLst/>
              <a:gdLst>
                <a:gd name="T0" fmla="*/ 0 w 30"/>
                <a:gd name="T1" fmla="*/ 2 h 4"/>
                <a:gd name="T2" fmla="*/ 30 w 30"/>
                <a:gd name="T3" fmla="*/ 4 h 4"/>
                <a:gd name="T4" fmla="*/ 0 w 30"/>
                <a:gd name="T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" h="4">
                  <a:moveTo>
                    <a:pt x="0" y="2"/>
                  </a:moveTo>
                  <a:cubicBezTo>
                    <a:pt x="8" y="0"/>
                    <a:pt x="22" y="2"/>
                    <a:pt x="30" y="4"/>
                  </a:cubicBezTo>
                  <a:cubicBezTo>
                    <a:pt x="20" y="3"/>
                    <a:pt x="8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00"/>
                </a:solidFill>
                <a:latin typeface="+mn-lt"/>
                <a:ea typeface="+mn-ea"/>
              </a:endParaRPr>
            </a:p>
          </p:txBody>
        </p:sp>
        <p:sp>
          <p:nvSpPr>
            <p:cNvPr id="130" name="Freeform 151"/>
            <p:cNvSpPr>
              <a:spLocks/>
            </p:cNvSpPr>
            <p:nvPr/>
          </p:nvSpPr>
          <p:spPr bwMode="auto">
            <a:xfrm>
              <a:off x="2481804" y="4249738"/>
              <a:ext cx="77741" cy="15875"/>
            </a:xfrm>
            <a:custGeom>
              <a:avLst/>
              <a:gdLst>
                <a:gd name="T0" fmla="*/ 14 w 14"/>
                <a:gd name="T1" fmla="*/ 2 h 5"/>
                <a:gd name="T2" fmla="*/ 14 w 14"/>
                <a:gd name="T3" fmla="*/ 4 h 5"/>
                <a:gd name="T4" fmla="*/ 1 w 14"/>
                <a:gd name="T5" fmla="*/ 5 h 5"/>
                <a:gd name="T6" fmla="*/ 14 w 14"/>
                <a:gd name="T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5">
                  <a:moveTo>
                    <a:pt x="14" y="2"/>
                  </a:moveTo>
                  <a:cubicBezTo>
                    <a:pt x="13" y="3"/>
                    <a:pt x="13" y="3"/>
                    <a:pt x="14" y="4"/>
                  </a:cubicBezTo>
                  <a:cubicBezTo>
                    <a:pt x="9" y="2"/>
                    <a:pt x="7" y="5"/>
                    <a:pt x="1" y="5"/>
                  </a:cubicBezTo>
                  <a:cubicBezTo>
                    <a:pt x="0" y="0"/>
                    <a:pt x="12" y="4"/>
                    <a:pt x="14" y="2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00"/>
                </a:solidFill>
                <a:latin typeface="+mn-lt"/>
                <a:ea typeface="+mn-ea"/>
              </a:endParaRPr>
            </a:p>
          </p:txBody>
        </p:sp>
        <p:sp>
          <p:nvSpPr>
            <p:cNvPr id="132" name="Freeform 153"/>
            <p:cNvSpPr>
              <a:spLocks/>
            </p:cNvSpPr>
            <p:nvPr/>
          </p:nvSpPr>
          <p:spPr bwMode="auto">
            <a:xfrm>
              <a:off x="7526615" y="4327525"/>
              <a:ext cx="44423" cy="20638"/>
            </a:xfrm>
            <a:custGeom>
              <a:avLst/>
              <a:gdLst>
                <a:gd name="T0" fmla="*/ 8 w 8"/>
                <a:gd name="T1" fmla="*/ 3 h 6"/>
                <a:gd name="T2" fmla="*/ 2 w 8"/>
                <a:gd name="T3" fmla="*/ 6 h 6"/>
                <a:gd name="T4" fmla="*/ 0 w 8"/>
                <a:gd name="T5" fmla="*/ 2 h 6"/>
                <a:gd name="T6" fmla="*/ 8 w 8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6">
                  <a:moveTo>
                    <a:pt x="8" y="3"/>
                  </a:moveTo>
                  <a:cubicBezTo>
                    <a:pt x="6" y="5"/>
                    <a:pt x="5" y="3"/>
                    <a:pt x="2" y="6"/>
                  </a:cubicBezTo>
                  <a:cubicBezTo>
                    <a:pt x="2" y="4"/>
                    <a:pt x="1" y="3"/>
                    <a:pt x="0" y="2"/>
                  </a:cubicBezTo>
                  <a:cubicBezTo>
                    <a:pt x="2" y="2"/>
                    <a:pt x="7" y="0"/>
                    <a:pt x="8" y="3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00"/>
                </a:solidFill>
                <a:latin typeface="+mn-lt"/>
                <a:ea typeface="+mn-ea"/>
              </a:endParaRPr>
            </a:p>
          </p:txBody>
        </p:sp>
        <p:sp>
          <p:nvSpPr>
            <p:cNvPr id="133" name="Freeform 154"/>
            <p:cNvSpPr>
              <a:spLocks/>
            </p:cNvSpPr>
            <p:nvPr/>
          </p:nvSpPr>
          <p:spPr bwMode="auto">
            <a:xfrm>
              <a:off x="7371134" y="4330700"/>
              <a:ext cx="124941" cy="23813"/>
            </a:xfrm>
            <a:custGeom>
              <a:avLst/>
              <a:gdLst>
                <a:gd name="T0" fmla="*/ 22 w 22"/>
                <a:gd name="T1" fmla="*/ 2 h 7"/>
                <a:gd name="T2" fmla="*/ 22 w 22"/>
                <a:gd name="T3" fmla="*/ 4 h 7"/>
                <a:gd name="T4" fmla="*/ 0 w 22"/>
                <a:gd name="T5" fmla="*/ 7 h 7"/>
                <a:gd name="T6" fmla="*/ 0 w 22"/>
                <a:gd name="T7" fmla="*/ 2 h 7"/>
                <a:gd name="T8" fmla="*/ 22 w 22"/>
                <a:gd name="T9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7">
                  <a:moveTo>
                    <a:pt x="22" y="2"/>
                  </a:moveTo>
                  <a:cubicBezTo>
                    <a:pt x="21" y="2"/>
                    <a:pt x="22" y="3"/>
                    <a:pt x="22" y="4"/>
                  </a:cubicBezTo>
                  <a:cubicBezTo>
                    <a:pt x="15" y="5"/>
                    <a:pt x="7" y="5"/>
                    <a:pt x="0" y="7"/>
                  </a:cubicBezTo>
                  <a:cubicBezTo>
                    <a:pt x="0" y="5"/>
                    <a:pt x="0" y="4"/>
                    <a:pt x="0" y="2"/>
                  </a:cubicBezTo>
                  <a:cubicBezTo>
                    <a:pt x="5" y="4"/>
                    <a:pt x="16" y="0"/>
                    <a:pt x="22" y="2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00"/>
                </a:solidFill>
                <a:latin typeface="+mn-lt"/>
                <a:ea typeface="+mn-ea"/>
              </a:endParaRPr>
            </a:p>
          </p:txBody>
        </p:sp>
        <p:sp>
          <p:nvSpPr>
            <p:cNvPr id="134" name="Freeform 155"/>
            <p:cNvSpPr>
              <a:spLocks/>
            </p:cNvSpPr>
            <p:nvPr/>
          </p:nvSpPr>
          <p:spPr bwMode="auto">
            <a:xfrm>
              <a:off x="2645616" y="4449763"/>
              <a:ext cx="1043945" cy="42863"/>
            </a:xfrm>
            <a:custGeom>
              <a:avLst/>
              <a:gdLst>
                <a:gd name="T0" fmla="*/ 65 w 184"/>
                <a:gd name="T1" fmla="*/ 4 h 13"/>
                <a:gd name="T2" fmla="*/ 158 w 184"/>
                <a:gd name="T3" fmla="*/ 8 h 13"/>
                <a:gd name="T4" fmla="*/ 184 w 184"/>
                <a:gd name="T5" fmla="*/ 8 h 13"/>
                <a:gd name="T6" fmla="*/ 116 w 184"/>
                <a:gd name="T7" fmla="*/ 9 h 13"/>
                <a:gd name="T8" fmla="*/ 83 w 184"/>
                <a:gd name="T9" fmla="*/ 12 h 13"/>
                <a:gd name="T10" fmla="*/ 45 w 184"/>
                <a:gd name="T11" fmla="*/ 10 h 13"/>
                <a:gd name="T12" fmla="*/ 0 w 184"/>
                <a:gd name="T13" fmla="*/ 6 h 13"/>
                <a:gd name="T14" fmla="*/ 65 w 184"/>
                <a:gd name="T15" fmla="*/ 4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4" h="13">
                  <a:moveTo>
                    <a:pt x="65" y="4"/>
                  </a:moveTo>
                  <a:cubicBezTo>
                    <a:pt x="97" y="12"/>
                    <a:pt x="129" y="5"/>
                    <a:pt x="158" y="8"/>
                  </a:cubicBezTo>
                  <a:cubicBezTo>
                    <a:pt x="160" y="4"/>
                    <a:pt x="177" y="7"/>
                    <a:pt x="184" y="8"/>
                  </a:cubicBezTo>
                  <a:cubicBezTo>
                    <a:pt x="167" y="13"/>
                    <a:pt x="142" y="9"/>
                    <a:pt x="116" y="9"/>
                  </a:cubicBezTo>
                  <a:cubicBezTo>
                    <a:pt x="104" y="10"/>
                    <a:pt x="93" y="12"/>
                    <a:pt x="83" y="12"/>
                  </a:cubicBezTo>
                  <a:cubicBezTo>
                    <a:pt x="71" y="11"/>
                    <a:pt x="60" y="10"/>
                    <a:pt x="45" y="10"/>
                  </a:cubicBezTo>
                  <a:cubicBezTo>
                    <a:pt x="31" y="10"/>
                    <a:pt x="12" y="12"/>
                    <a:pt x="0" y="6"/>
                  </a:cubicBezTo>
                  <a:cubicBezTo>
                    <a:pt x="19" y="0"/>
                    <a:pt x="44" y="11"/>
                    <a:pt x="65" y="4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00"/>
                </a:solidFill>
                <a:latin typeface="+mn-lt"/>
                <a:ea typeface="+mn-ea"/>
              </a:endParaRPr>
            </a:p>
          </p:txBody>
        </p:sp>
      </p:grpSp>
      <p:sp>
        <p:nvSpPr>
          <p:cNvPr id="141" name="文本框 140"/>
          <p:cNvSpPr txBox="1"/>
          <p:nvPr/>
        </p:nvSpPr>
        <p:spPr>
          <a:xfrm>
            <a:off x="2518816" y="2642106"/>
            <a:ext cx="4060558" cy="36933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1" dirty="0" smtClean="0">
                <a:blipFill dpi="0" rotWithShape="1">
                  <a:blip r:embed="rId2"/>
                  <a:srcRect/>
                  <a:stretch>
                    <a:fillRect/>
                  </a:stretch>
                </a:blipFill>
                <a:latin typeface="+mn-lt"/>
                <a:ea typeface="+mn-ea"/>
              </a:rPr>
              <a:t>教师：张靓靓       办公室：教一</a:t>
            </a:r>
            <a:r>
              <a:rPr lang="en-US" altLang="zh-CN" b="1" dirty="0" smtClean="0">
                <a:blipFill dpi="0" rotWithShape="1">
                  <a:blip r:embed="rId2"/>
                  <a:srcRect/>
                  <a:stretch>
                    <a:fillRect/>
                  </a:stretch>
                </a:blipFill>
                <a:latin typeface="+mn-lt"/>
                <a:ea typeface="+mn-ea"/>
              </a:rPr>
              <a:t>230</a:t>
            </a:r>
            <a:endParaRPr lang="zh-CN" altLang="en-US" b="1" dirty="0">
              <a:blipFill dpi="0" rotWithShape="1">
                <a:blip r:embed="rId2"/>
                <a:srcRect/>
                <a:stretch>
                  <a:fillRect/>
                </a:stretch>
              </a:blipFill>
              <a:latin typeface="+mn-lt"/>
              <a:ea typeface="+mn-ea"/>
            </a:endParaRPr>
          </a:p>
        </p:txBody>
      </p:sp>
      <p:pic>
        <p:nvPicPr>
          <p:cNvPr id="68" name="图片 6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50110" y="3167646"/>
            <a:ext cx="3241776" cy="1401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740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 kumimoji="1" sz="1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557213" indent="-214313" eaLnBrk="0" hangingPunct="0">
              <a:defRPr kumimoji="1" sz="1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857250" indent="-171450" eaLnBrk="0" hangingPunct="0">
              <a:defRPr kumimoji="1" sz="1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200150" indent="-171450" eaLnBrk="0" hangingPunct="0">
              <a:defRPr kumimoji="1" sz="1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1543050" indent="-171450" eaLnBrk="0" hangingPunct="0">
              <a:defRPr kumimoji="1" sz="1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 kumimoji="1" sz="1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 kumimoji="1" sz="1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 kumimoji="1" sz="1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 kumimoji="1" sz="1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64D70AF9-2162-4D8E-8C2B-0D53CD4931AA}" type="slidenum">
              <a:rPr lang="zh-CN" altLang="en-US" sz="900">
                <a:solidFill>
                  <a:srgbClr val="898989"/>
                </a:solidFill>
              </a:rPr>
              <a:pPr eaLnBrk="1" hangingPunct="1"/>
              <a:t>39</a:t>
            </a:fld>
            <a:endParaRPr lang="zh-CN" altLang="en-US" sz="900">
              <a:solidFill>
                <a:srgbClr val="898989"/>
              </a:solidFill>
            </a:endParaRPr>
          </a:p>
        </p:txBody>
      </p:sp>
      <p:sp>
        <p:nvSpPr>
          <p:cNvPr id="16388" name="Rectangle 2"/>
          <p:cNvSpPr>
            <a:spLocks noChangeArrowheads="1"/>
          </p:cNvSpPr>
          <p:nvPr/>
        </p:nvSpPr>
        <p:spPr bwMode="auto">
          <a:xfrm>
            <a:off x="548688" y="415150"/>
            <a:ext cx="5257800" cy="4154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>
            <a:spAutoFit/>
          </a:bodyPr>
          <a:lstStyle>
            <a:lvl1pPr marL="476250" indent="-4762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fontAlgn="t" hangingPunct="1"/>
            <a:endParaRPr lang="zh-CN" altLang="en-US" sz="2100" b="1" dirty="0">
              <a:solidFill>
                <a:srgbClr val="3333FF"/>
              </a:solidFill>
              <a:latin typeface="Tahoma" panose="020B0604030504040204" pitchFamily="34" charset="0"/>
            </a:endParaRPr>
          </a:p>
          <a:p>
            <a:pPr algn="just" eaLnBrk="1" fontAlgn="t" hangingPunct="1">
              <a:spcBef>
                <a:spcPct val="50000"/>
              </a:spcBef>
              <a:buClr>
                <a:srgbClr val="3333FF"/>
              </a:buClr>
              <a:buSzPct val="150000"/>
              <a:buFont typeface="Wingdings" panose="05000000000000000000" pitchFamily="2" charset="2"/>
              <a:buChar char="§"/>
            </a:pP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问题的提出</a:t>
            </a:r>
          </a:p>
          <a:p>
            <a:pPr algn="just" eaLnBrk="1" fontAlgn="t" hangingPunct="1">
              <a:spcBef>
                <a:spcPct val="50000"/>
              </a:spcBef>
              <a:buClr>
                <a:srgbClr val="3333FF"/>
              </a:buClr>
              <a:buSzPct val="150000"/>
              <a:buFont typeface="Wingdings" panose="05000000000000000000" pitchFamily="2" charset="2"/>
              <a:buChar char="§"/>
            </a:pP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简单的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Circle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</a:t>
            </a:r>
          </a:p>
          <a:p>
            <a:pPr algn="just" eaLnBrk="1" fontAlgn="t" hangingPunct="1">
              <a:spcBef>
                <a:spcPct val="50000"/>
              </a:spcBef>
              <a:buClr>
                <a:srgbClr val="3333FF"/>
              </a:buClr>
              <a:buSzPct val="150000"/>
              <a:buFont typeface="Wingdings" panose="05000000000000000000" pitchFamily="2" charset="2"/>
              <a:buChar char="§"/>
            </a:pP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Circle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类创建对象</a:t>
            </a:r>
          </a:p>
          <a:p>
            <a:pPr algn="just" eaLnBrk="1" fontAlgn="t" hangingPunct="1">
              <a:spcBef>
                <a:spcPct val="50000"/>
              </a:spcBef>
              <a:buClr>
                <a:srgbClr val="3333FF"/>
              </a:buClr>
              <a:buSzPct val="150000"/>
              <a:buFont typeface="Wingdings" panose="05000000000000000000" pitchFamily="2" charset="2"/>
              <a:buChar char="§"/>
            </a:pP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应用程序中使用对象</a:t>
            </a:r>
          </a:p>
          <a:p>
            <a:pPr algn="just" eaLnBrk="1" fontAlgn="t" hangingPunct="1">
              <a:spcBef>
                <a:spcPct val="50000"/>
              </a:spcBef>
              <a:buClr>
                <a:srgbClr val="3333FF"/>
              </a:buClr>
              <a:buSzPct val="150000"/>
              <a:buFont typeface="Wingdings" panose="05000000000000000000" pitchFamily="2" charset="2"/>
              <a:buChar char="§"/>
            </a:pP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应用程序的基本结构</a:t>
            </a:r>
          </a:p>
          <a:p>
            <a:pPr algn="just" eaLnBrk="1" fontAlgn="t" hangingPunct="1">
              <a:spcBef>
                <a:spcPct val="50000"/>
              </a:spcBef>
              <a:buClr>
                <a:srgbClr val="3333FF"/>
              </a:buClr>
              <a:buSzPct val="150000"/>
              <a:buFont typeface="Wingdings" panose="05000000000000000000" pitchFamily="2" charset="2"/>
              <a:buChar char="§"/>
            </a:pP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编程风格</a:t>
            </a:r>
          </a:p>
          <a:p>
            <a:pPr algn="just" eaLnBrk="1" fontAlgn="t" hangingPunct="1">
              <a:spcBef>
                <a:spcPct val="50000"/>
              </a:spcBef>
              <a:buClr>
                <a:srgbClr val="3333FF"/>
              </a:buClr>
              <a:buSzPct val="120000"/>
            </a:pPr>
            <a:endParaRPr lang="zh-CN" altLang="en-US" sz="1800" b="1" dirty="0">
              <a:latin typeface="Tahoma" panose="020B0604030504040204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48688" y="214606"/>
            <a:ext cx="903762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dirty="0" smtClean="0">
                <a:blipFill>
                  <a:blip r:embed="rId2"/>
                  <a:stretch>
                    <a:fillRect/>
                  </a:stretch>
                </a:blipFill>
              </a:rPr>
              <a:t>目录：</a:t>
            </a:r>
            <a:endParaRPr lang="zh-CN" altLang="en-US" sz="3200" b="1" dirty="0">
              <a:blipFill>
                <a:blip r:embed="rId2"/>
                <a:stretch>
                  <a:fillRect/>
                </a:stretch>
              </a:blipFill>
            </a:endParaRPr>
          </a:p>
        </p:txBody>
      </p:sp>
    </p:spTree>
    <p:extLst>
      <p:ext uri="{BB962C8B-B14F-4D97-AF65-F5344CB8AC3E}">
        <p14:creationId xmlns:p14="http://schemas.microsoft.com/office/powerpoint/2010/main" val="3160441761"/>
      </p:ext>
    </p:extLst>
  </p:cSld>
  <p:clrMapOvr>
    <a:masterClrMapping/>
  </p:clrMapOvr>
  <p:transition spd="med" advClick="0" advTm="3000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106373" y="0"/>
            <a:ext cx="903762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dirty="0" smtClean="0">
                <a:blipFill>
                  <a:blip r:embed="rId3"/>
                  <a:stretch>
                    <a:fillRect/>
                  </a:stretch>
                </a:blipFill>
              </a:rPr>
              <a:t>运算符、表达式与语句</a:t>
            </a:r>
            <a:endParaRPr lang="zh-CN" altLang="en-US" sz="3200" b="1" dirty="0">
              <a:blipFill>
                <a:blip r:embed="rId3"/>
                <a:stretch>
                  <a:fillRect/>
                </a:stretch>
              </a:blipFill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0" y="625366"/>
            <a:ext cx="9144000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106373" y="724585"/>
            <a:ext cx="87822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b="1" dirty="0" smtClean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精度从“低”到“高”排列的顺序：</a:t>
            </a:r>
            <a:endParaRPr lang="zh-CN" altLang="en-US" b="1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29386" y="1019777"/>
            <a:ext cx="8885227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byte  </a:t>
            </a:r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short  char  </a:t>
            </a:r>
            <a:r>
              <a:rPr lang="en-US" altLang="zh-CN" sz="1600" b="1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int</a:t>
            </a:r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l </a:t>
            </a:r>
            <a:r>
              <a:rPr lang="en-US" altLang="zh-CN" sz="1600" b="1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ong</a:t>
            </a:r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float  double</a:t>
            </a:r>
          </a:p>
          <a:p>
            <a:r>
              <a:rPr lang="en-US" altLang="zh-CN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在计算算术表达式的值时</a:t>
            </a:r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使用下列计算精度规则</a:t>
            </a:r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16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．如果表达式中有双精度浮点数（</a:t>
            </a:r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double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型数据），则按双精度进行运算</a:t>
            </a:r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6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．如果表达式中最高精度是单精度浮点数（</a:t>
            </a:r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float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型数据），则按单精度进行运算</a:t>
            </a:r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6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．如果表达式中最高精度是</a:t>
            </a:r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long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型整数，则按</a:t>
            </a:r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long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精度进行运算</a:t>
            </a:r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6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．如果表达式中最高精度低于</a:t>
            </a:r>
            <a:r>
              <a:rPr lang="en-US" altLang="zh-CN" sz="1600" b="1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int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型整数，则按</a:t>
            </a:r>
            <a:r>
              <a:rPr lang="en-US" altLang="zh-CN" sz="1600" b="1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int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精度进行运算。</a:t>
            </a:r>
            <a:endParaRPr 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93906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 kumimoji="1" sz="1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557213" indent="-214313" eaLnBrk="0" hangingPunct="0">
              <a:defRPr kumimoji="1" sz="1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857250" indent="-171450" eaLnBrk="0" hangingPunct="0">
              <a:defRPr kumimoji="1" sz="1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200150" indent="-171450" eaLnBrk="0" hangingPunct="0">
              <a:defRPr kumimoji="1" sz="1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1543050" indent="-171450" eaLnBrk="0" hangingPunct="0">
              <a:defRPr kumimoji="1" sz="1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 kumimoji="1" sz="1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 kumimoji="1" sz="1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 kumimoji="1" sz="1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 kumimoji="1" sz="1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FE6EA311-1C3F-4D86-8FB4-6A6AB9171752}" type="slidenum">
              <a:rPr lang="zh-CN" altLang="en-US" sz="900">
                <a:solidFill>
                  <a:srgbClr val="898989"/>
                </a:solidFill>
              </a:rPr>
              <a:pPr eaLnBrk="1" hangingPunct="1"/>
              <a:t>40</a:t>
            </a:fld>
            <a:endParaRPr lang="zh-CN" altLang="en-US" sz="900">
              <a:solidFill>
                <a:srgbClr val="898989"/>
              </a:solidFill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0" y="598360"/>
            <a:ext cx="9144000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106373" y="17115"/>
            <a:ext cx="903762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dirty="0" smtClean="0">
                <a:blipFill>
                  <a:blip r:embed="rId2"/>
                  <a:stretch>
                    <a:fillRect/>
                  </a:stretch>
                </a:blipFill>
              </a:rPr>
              <a:t>问题的提出</a:t>
            </a:r>
            <a:endParaRPr lang="zh-CN" altLang="en-US" sz="3200" b="1" dirty="0">
              <a:blipFill>
                <a:blip r:embed="rId2"/>
                <a:stretch>
                  <a:fillRect/>
                </a:stretch>
              </a:blip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270" y="1109358"/>
            <a:ext cx="5355528" cy="300957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50928" y="740026"/>
            <a:ext cx="5750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以下是一个能输出圆的面积的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应用程序的源文件。</a:t>
            </a:r>
            <a:endParaRPr 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50928" y="4180722"/>
            <a:ext cx="87654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那么请同学思考一个问题</a:t>
            </a: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：如果其他</a:t>
            </a:r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应用程序也想计算圆的面积，同样需要知道</a:t>
            </a:r>
            <a:endParaRPr lang="en-US" altLang="zh-CN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计算圆面积的算法，那么每个程序都要重新编写一个上述代码吗？</a:t>
            </a:r>
            <a:endParaRPr 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25209938"/>
      </p:ext>
    </p:extLst>
  </p:cSld>
  <p:clrMapOvr>
    <a:masterClrMapping/>
  </p:clrMapOvr>
  <p:transition spd="med" advClick="0" advTm="3000"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 kumimoji="1" sz="1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557213" indent="-214313" eaLnBrk="0" hangingPunct="0">
              <a:defRPr kumimoji="1" sz="1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857250" indent="-171450" eaLnBrk="0" hangingPunct="0">
              <a:defRPr kumimoji="1" sz="1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200150" indent="-171450" eaLnBrk="0" hangingPunct="0">
              <a:defRPr kumimoji="1" sz="1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1543050" indent="-171450" eaLnBrk="0" hangingPunct="0">
              <a:defRPr kumimoji="1" sz="1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 kumimoji="1" sz="1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 kumimoji="1" sz="1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 kumimoji="1" sz="1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 kumimoji="1" sz="1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FE6EA311-1C3F-4D86-8FB4-6A6AB9171752}" type="slidenum">
              <a:rPr lang="zh-CN" altLang="en-US" sz="900">
                <a:solidFill>
                  <a:srgbClr val="898989"/>
                </a:solidFill>
              </a:rPr>
              <a:pPr eaLnBrk="1" hangingPunct="1"/>
              <a:t>41</a:t>
            </a:fld>
            <a:endParaRPr lang="zh-CN" altLang="en-US" sz="900">
              <a:solidFill>
                <a:srgbClr val="898989"/>
              </a:solidFill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0" y="598360"/>
            <a:ext cx="9144000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106373" y="17115"/>
            <a:ext cx="903762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dirty="0" smtClean="0">
                <a:blipFill>
                  <a:blip r:embed="rId2"/>
                  <a:stretch>
                    <a:fillRect/>
                  </a:stretch>
                </a:blipFill>
              </a:rPr>
              <a:t>简单的</a:t>
            </a:r>
            <a:r>
              <a:rPr lang="en-US" altLang="zh-CN" sz="3200" b="1" dirty="0" smtClean="0">
                <a:blipFill>
                  <a:blip r:embed="rId2"/>
                  <a:stretch>
                    <a:fillRect/>
                  </a:stretch>
                </a:blipFill>
              </a:rPr>
              <a:t>Circle</a:t>
            </a:r>
            <a:r>
              <a:rPr lang="zh-CN" altLang="en-US" sz="3200" b="1" dirty="0" smtClean="0">
                <a:blipFill>
                  <a:blip r:embed="rId2"/>
                  <a:stretch>
                    <a:fillRect/>
                  </a:stretch>
                </a:blipFill>
              </a:rPr>
              <a:t>类</a:t>
            </a:r>
            <a:endParaRPr lang="zh-CN" altLang="en-US" sz="3200" b="1" dirty="0">
              <a:blipFill>
                <a:blip r:embed="rId2"/>
                <a:stretch>
                  <a:fillRect/>
                </a:stretch>
              </a:blip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116958" y="642324"/>
            <a:ext cx="8910084" cy="1920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面向对象的一个重要思想就是通过抽象得到类，</a:t>
            </a:r>
            <a:r>
              <a:rPr lang="zh-CN" altLang="en-US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即将某些数据以及针对这些数据上的操作封装在一个类中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，抽象的关键有两点：一是数据，二是数据上的操作。我们对所观察的圆做如下抽象：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spcBef>
                <a:spcPct val="20000"/>
              </a:spcBef>
            </a:pPr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、圆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具有半径之</a:t>
            </a: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属性；</a:t>
            </a:r>
            <a:endParaRPr lang="en-US" altLang="zh-CN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spcBef>
                <a:spcPct val="20000"/>
              </a:spcBef>
            </a:pPr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、可以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使用半径计算出圆的面积。 </a:t>
            </a:r>
          </a:p>
          <a:p>
            <a:pPr algn="just" eaLnBrk="1" hangingPunct="1">
              <a:spcBef>
                <a:spcPct val="20000"/>
              </a:spcBef>
            </a:pP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定义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Circle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类包括类声明和类体 </a:t>
            </a: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906" y="2562850"/>
            <a:ext cx="4291044" cy="2043127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740026" y="2913321"/>
            <a:ext cx="518869" cy="19563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文本框 10"/>
          <p:cNvSpPr txBox="1"/>
          <p:nvPr/>
        </p:nvSpPr>
        <p:spPr>
          <a:xfrm>
            <a:off x="1258895" y="2841863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类名</a:t>
            </a:r>
            <a:endParaRPr lang="en-US" sz="16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504862" y="3211168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变量声明</a:t>
            </a:r>
            <a:endParaRPr lang="en-US" sz="1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717721" y="3584413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方法的定义</a:t>
            </a:r>
            <a:endParaRPr lang="en-US" sz="1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38356556"/>
      </p:ext>
    </p:extLst>
  </p:cSld>
  <p:clrMapOvr>
    <a:masterClrMapping/>
  </p:clrMapOvr>
  <p:transition spd="med" advClick="0" advTm="3000"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 kumimoji="1" sz="1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557213" indent="-214313" eaLnBrk="0" hangingPunct="0">
              <a:defRPr kumimoji="1" sz="1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857250" indent="-171450" eaLnBrk="0" hangingPunct="0">
              <a:defRPr kumimoji="1" sz="1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200150" indent="-171450" eaLnBrk="0" hangingPunct="0">
              <a:defRPr kumimoji="1" sz="1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1543050" indent="-171450" eaLnBrk="0" hangingPunct="0">
              <a:defRPr kumimoji="1" sz="1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 kumimoji="1" sz="1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 kumimoji="1" sz="1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 kumimoji="1" sz="1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 kumimoji="1" sz="1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88C45460-ADB4-4F4B-B4CE-FEAD5425ED2E}" type="slidenum">
              <a:rPr lang="zh-CN" altLang="en-US" sz="900">
                <a:solidFill>
                  <a:srgbClr val="898989"/>
                </a:solidFill>
              </a:rPr>
              <a:pPr eaLnBrk="1" hangingPunct="1"/>
              <a:t>42</a:t>
            </a:fld>
            <a:endParaRPr lang="zh-CN" altLang="en-US" sz="900">
              <a:solidFill>
                <a:srgbClr val="898989"/>
              </a:solidFill>
            </a:endParaRPr>
          </a:p>
        </p:txBody>
      </p:sp>
      <p:sp>
        <p:nvSpPr>
          <p:cNvPr id="19461" name="Text Box 3"/>
          <p:cNvSpPr txBox="1">
            <a:spLocks noChangeArrowheads="1"/>
          </p:cNvSpPr>
          <p:nvPr/>
        </p:nvSpPr>
        <p:spPr bwMode="auto">
          <a:xfrm>
            <a:off x="106373" y="717166"/>
            <a:ext cx="9037627" cy="27515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zh-CN" altLang="en-US" sz="1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</a:t>
            </a:r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</a:t>
            </a:r>
            <a:r>
              <a:rPr lang="en-US" altLang="zh-CN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语言中最重要的一种数据类型。用类创建对象需经过两个步骤：</a:t>
            </a:r>
          </a:p>
          <a:p>
            <a:pPr eaLnBrk="1" hangingPunct="1">
              <a:spcBef>
                <a:spcPct val="20000"/>
              </a:spcBef>
              <a:buClr>
                <a:srgbClr val="0000FF"/>
              </a:buClr>
              <a:buSzPct val="150000"/>
              <a:buFont typeface="Wingdings" panose="05000000000000000000" pitchFamily="2" charset="2"/>
              <a:buChar char="§"/>
            </a:pPr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声明对象</a:t>
            </a:r>
          </a:p>
          <a:p>
            <a:pPr eaLnBrk="1" hangingPunct="1">
              <a:spcBef>
                <a:spcPct val="20000"/>
              </a:spcBef>
              <a:buClr>
                <a:srgbClr val="0000FF"/>
              </a:buClr>
              <a:buSzPct val="150000"/>
              <a:buFont typeface="Wingdings" panose="05000000000000000000" pitchFamily="2" charset="2"/>
              <a:buChar char="§"/>
            </a:pPr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为对象分配（成员）</a:t>
            </a:r>
            <a:r>
              <a:rPr lang="zh-CN" altLang="en-US" sz="1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</a:t>
            </a:r>
            <a:endParaRPr lang="en-US" altLang="zh-CN" sz="18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spcBef>
                <a:spcPct val="20000"/>
              </a:spcBef>
              <a:buClr>
                <a:srgbClr val="0000FF"/>
              </a:buClr>
              <a:buSzPct val="150000"/>
              <a:buFont typeface="Wingdings" panose="05000000000000000000" pitchFamily="2" charset="2"/>
              <a:buChar char="§"/>
            </a:pPr>
            <a:endParaRPr lang="en-US" altLang="zh-CN" sz="1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spcBef>
                <a:spcPct val="20000"/>
              </a:spcBef>
              <a:buClr>
                <a:srgbClr val="0000FF"/>
              </a:buClr>
              <a:buSzPct val="150000"/>
            </a:pPr>
            <a:r>
              <a:rPr lang="en-US" altLang="zh-CN" sz="1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1800" b="1" dirty="0" smtClean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用类声明对象</a:t>
            </a:r>
            <a:endParaRPr lang="en-US" altLang="zh-CN" sz="1800" b="1" dirty="0" smtClean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spcBef>
                <a:spcPct val="20000"/>
              </a:spcBef>
              <a:buClr>
                <a:srgbClr val="0000FF"/>
              </a:buClr>
              <a:buSzPct val="150000"/>
            </a:pPr>
            <a:r>
              <a:rPr lang="zh-CN" altLang="en-US" sz="1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类也是一种数据类型，因此可以使用类来声明一个变量，那么，在</a:t>
            </a:r>
            <a:r>
              <a:rPr lang="en-US" altLang="zh-CN" sz="1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lang="zh-CN" altLang="en-US" sz="1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语言中，用类声明的变量就称之为一个对象，例如用</a:t>
            </a:r>
            <a:r>
              <a:rPr lang="en-US" altLang="zh-CN" sz="1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Circle</a:t>
            </a:r>
            <a:r>
              <a:rPr lang="zh-CN" altLang="en-US" sz="1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声明一个名字为</a:t>
            </a:r>
            <a:r>
              <a:rPr lang="en-US" altLang="zh-CN" sz="1800" b="1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circleOne</a:t>
            </a:r>
            <a:r>
              <a:rPr lang="zh-CN" altLang="en-US" sz="1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的对象：</a:t>
            </a:r>
            <a:endParaRPr lang="zh-CN" altLang="en-US" sz="1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spcBef>
                <a:spcPct val="20000"/>
              </a:spcBef>
            </a:pPr>
            <a:endParaRPr lang="en-US" altLang="zh-CN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0" y="598360"/>
            <a:ext cx="9144000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106373" y="17115"/>
            <a:ext cx="903762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dirty="0">
                <a:blipFill>
                  <a:blip r:embed="rId2"/>
                  <a:stretch>
                    <a:fillRect/>
                  </a:stretch>
                </a:blipFill>
              </a:rPr>
              <a:t>使用</a:t>
            </a:r>
            <a:r>
              <a:rPr lang="en-US" altLang="zh-CN" sz="3200" b="1" dirty="0" smtClean="0">
                <a:blipFill>
                  <a:blip r:embed="rId2"/>
                  <a:stretch>
                    <a:fillRect/>
                  </a:stretch>
                </a:blipFill>
              </a:rPr>
              <a:t>Circle</a:t>
            </a:r>
            <a:r>
              <a:rPr lang="zh-CN" altLang="en-US" sz="3200" b="1" dirty="0" smtClean="0">
                <a:blipFill>
                  <a:blip r:embed="rId2"/>
                  <a:stretch>
                    <a:fillRect/>
                  </a:stretch>
                </a:blipFill>
              </a:rPr>
              <a:t>类创建对象</a:t>
            </a:r>
            <a:endParaRPr lang="zh-CN" altLang="en-US" sz="3200" b="1" dirty="0">
              <a:blipFill>
                <a:blip r:embed="rId2"/>
                <a:stretch>
                  <a:fillRect/>
                </a:stretch>
              </a:blip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106373" y="4001314"/>
            <a:ext cx="891003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eaLnBrk="1" hangingPunct="1">
              <a:spcBef>
                <a:spcPct val="20000"/>
              </a:spcBef>
            </a:pPr>
            <a:r>
              <a:rPr kumimoji="1"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声明对象变量</a:t>
            </a:r>
            <a:r>
              <a:rPr kumimoji="1" lang="en-US" altLang="zh-CN" b="1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circleOne</a:t>
            </a:r>
            <a:r>
              <a:rPr kumimoji="1"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后，变量</a:t>
            </a:r>
            <a:r>
              <a:rPr kumimoji="1" lang="en-US" altLang="zh-CN" b="1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circleOne</a:t>
            </a:r>
            <a:r>
              <a:rPr kumimoji="1"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的内存中还没有任何数据，称这时的</a:t>
            </a:r>
            <a:r>
              <a:rPr kumimoji="1" lang="en-US" altLang="zh-CN" b="1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circleOne</a:t>
            </a:r>
            <a:r>
              <a:rPr kumimoji="1"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是一个空对象</a:t>
            </a:r>
            <a:r>
              <a:rPr kumimoji="1"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。空</a:t>
            </a:r>
            <a:r>
              <a:rPr kumimoji="1"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对象不能使用，必须再进行为对象分配变量的步骤。</a:t>
            </a:r>
            <a:endParaRPr kumimoji="1" lang="en-US" altLang="zh-CN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2741" y="3055678"/>
            <a:ext cx="2002469" cy="826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727317"/>
      </p:ext>
    </p:extLst>
  </p:cSld>
  <p:clrMapOvr>
    <a:masterClrMapping/>
  </p:clrMapOvr>
  <p:transition spd="med" advClick="0" advTm="3000"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 kumimoji="1" sz="1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557213" indent="-214313" eaLnBrk="0" hangingPunct="0">
              <a:defRPr kumimoji="1" sz="1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857250" indent="-171450" eaLnBrk="0" hangingPunct="0">
              <a:defRPr kumimoji="1" sz="1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200150" indent="-171450" eaLnBrk="0" hangingPunct="0">
              <a:defRPr kumimoji="1" sz="1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1543050" indent="-171450" eaLnBrk="0" hangingPunct="0">
              <a:defRPr kumimoji="1" sz="1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 kumimoji="1" sz="1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 kumimoji="1" sz="1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 kumimoji="1" sz="1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 kumimoji="1" sz="1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88C45460-ADB4-4F4B-B4CE-FEAD5425ED2E}" type="slidenum">
              <a:rPr lang="zh-CN" altLang="en-US" sz="900">
                <a:solidFill>
                  <a:srgbClr val="898989"/>
                </a:solidFill>
              </a:rPr>
              <a:pPr eaLnBrk="1" hangingPunct="1"/>
              <a:t>43</a:t>
            </a:fld>
            <a:endParaRPr lang="zh-CN" altLang="en-US" sz="900">
              <a:solidFill>
                <a:srgbClr val="898989"/>
              </a:solidFill>
            </a:endParaRPr>
          </a:p>
        </p:txBody>
      </p:sp>
      <p:sp>
        <p:nvSpPr>
          <p:cNvPr id="19461" name="Text Box 3"/>
          <p:cNvSpPr txBox="1">
            <a:spLocks noChangeArrowheads="1"/>
          </p:cNvSpPr>
          <p:nvPr/>
        </p:nvSpPr>
        <p:spPr bwMode="auto">
          <a:xfrm>
            <a:off x="106373" y="717166"/>
            <a:ext cx="9037627" cy="33609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  <a:buClr>
                <a:srgbClr val="0000FF"/>
              </a:buClr>
              <a:buSzPct val="150000"/>
            </a:pPr>
            <a:r>
              <a:rPr lang="en-US" altLang="zh-CN" sz="1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1800" b="1" dirty="0" smtClean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为对象分配变量</a:t>
            </a:r>
            <a:endParaRPr lang="en-US" altLang="zh-CN" sz="1800" b="1" dirty="0" smtClean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 eaLnBrk="1" hangingPunct="1">
              <a:spcBef>
                <a:spcPct val="20000"/>
              </a:spcBef>
            </a:pPr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为上述</a:t>
            </a:r>
            <a:r>
              <a:rPr lang="en-US" altLang="zh-CN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Circle</a:t>
            </a:r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类声明的</a:t>
            </a:r>
            <a:r>
              <a:rPr lang="en-US" altLang="zh-CN" sz="1800" b="1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circleOne</a:t>
            </a:r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对象分配变量的代码如下：</a:t>
            </a:r>
          </a:p>
          <a:p>
            <a:pPr algn="just" eaLnBrk="1" hangingPunct="1">
              <a:spcBef>
                <a:spcPct val="20000"/>
              </a:spcBef>
            </a:pPr>
            <a:r>
              <a:rPr lang="en-US" altLang="zh-CN" sz="1800" b="1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CircleOne</a:t>
            </a:r>
            <a:r>
              <a:rPr lang="en-US" altLang="zh-CN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= new Circle();</a:t>
            </a:r>
          </a:p>
          <a:p>
            <a:pPr algn="just" eaLnBrk="1" hangingPunct="1">
              <a:spcBef>
                <a:spcPct val="20000"/>
              </a:spcBef>
            </a:pPr>
            <a:r>
              <a:rPr lang="zh-CN" altLang="en-US" sz="1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这里</a:t>
            </a:r>
            <a:r>
              <a:rPr lang="en-US" altLang="zh-CN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new</a:t>
            </a:r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是为对象分配变量的运算符，</a:t>
            </a:r>
            <a:r>
              <a:rPr lang="en-US" altLang="zh-CN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Circle()</a:t>
            </a:r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</a:t>
            </a:r>
            <a:r>
              <a:rPr lang="en-US" altLang="zh-CN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Circle</a:t>
            </a:r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类的构造</a:t>
            </a:r>
            <a:r>
              <a:rPr lang="zh-CN" altLang="en-US" sz="1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方法。</a:t>
            </a:r>
            <a:endParaRPr lang="en-US" altLang="zh-CN" sz="18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 eaLnBrk="1" hangingPunct="1">
              <a:spcBef>
                <a:spcPct val="20000"/>
              </a:spcBef>
            </a:pPr>
            <a:endParaRPr lang="zh-CN" altLang="en-US" sz="1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 eaLnBrk="1" hangingPunct="1">
              <a:spcBef>
                <a:spcPct val="20000"/>
              </a:spcBef>
            </a:pPr>
            <a:r>
              <a:rPr lang="zh-CN" altLang="en-US" sz="1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声明对象</a:t>
            </a:r>
            <a:r>
              <a:rPr lang="zh-CN" altLang="en-US" sz="1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时也可以</a:t>
            </a:r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同时为对象分配变量，例如，</a:t>
            </a:r>
          </a:p>
          <a:p>
            <a:pPr algn="just" eaLnBrk="1" hangingPunct="1">
              <a:spcBef>
                <a:spcPct val="20000"/>
              </a:spcBef>
            </a:pPr>
            <a:r>
              <a:rPr lang="en-US" altLang="zh-CN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Circle  </a:t>
            </a:r>
            <a:r>
              <a:rPr lang="en-US" altLang="zh-CN" sz="1800" b="1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circleOne</a:t>
            </a:r>
            <a:r>
              <a:rPr lang="en-US" altLang="zh-CN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= new Circle</a:t>
            </a:r>
            <a:r>
              <a:rPr lang="en-US" altLang="zh-CN" sz="1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();</a:t>
            </a:r>
          </a:p>
          <a:p>
            <a:pPr algn="just" eaLnBrk="1" hangingPunct="1">
              <a:spcBef>
                <a:spcPct val="20000"/>
              </a:spcBef>
            </a:pPr>
            <a:endParaRPr lang="en-US" altLang="zh-CN" sz="18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 eaLnBrk="1" hangingPunct="1">
              <a:spcBef>
                <a:spcPct val="20000"/>
              </a:spcBef>
            </a:pPr>
            <a:endParaRPr lang="en-US" altLang="zh-CN" sz="1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 eaLnBrk="1" hangingPunct="1">
              <a:spcBef>
                <a:spcPct val="20000"/>
              </a:spcBef>
            </a:pPr>
            <a:r>
              <a:rPr lang="en-US" altLang="zh-CN" sz="1800" b="1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circleOne</a:t>
            </a:r>
            <a:r>
              <a:rPr lang="zh-CN" altLang="en-US" sz="1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对象中存放的这个引用就是</a:t>
            </a:r>
            <a:r>
              <a:rPr lang="en-US" altLang="zh-CN" sz="1800" b="1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circleOne</a:t>
            </a:r>
            <a:r>
              <a:rPr lang="zh-CN" altLang="en-US" sz="1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变量的</a:t>
            </a:r>
            <a:r>
              <a:rPr lang="zh-CN" altLang="en-US" sz="18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内存单元</a:t>
            </a:r>
            <a:r>
              <a:rPr lang="zh-CN" altLang="en-US" sz="1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0" y="598360"/>
            <a:ext cx="9144000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106373" y="17115"/>
            <a:ext cx="903762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dirty="0">
                <a:blipFill>
                  <a:blip r:embed="rId3"/>
                  <a:stretch>
                    <a:fillRect/>
                  </a:stretch>
                </a:blipFill>
              </a:rPr>
              <a:t>使用</a:t>
            </a:r>
            <a:r>
              <a:rPr lang="en-US" altLang="zh-CN" sz="3200" b="1" dirty="0" smtClean="0">
                <a:blipFill>
                  <a:blip r:embed="rId3"/>
                  <a:stretch>
                    <a:fillRect/>
                  </a:stretch>
                </a:blipFill>
              </a:rPr>
              <a:t>Circle</a:t>
            </a:r>
            <a:r>
              <a:rPr lang="zh-CN" altLang="en-US" sz="3200" b="1" dirty="0" smtClean="0">
                <a:blipFill>
                  <a:blip r:embed="rId3"/>
                  <a:stretch>
                    <a:fillRect/>
                  </a:stretch>
                </a:blipFill>
              </a:rPr>
              <a:t>类创建对象</a:t>
            </a:r>
            <a:endParaRPr lang="zh-CN" altLang="en-US" sz="3200" b="1" dirty="0">
              <a:blipFill>
                <a:blip r:embed="rId3"/>
                <a:stretch>
                  <a:fillRect/>
                </a:stretch>
              </a:blipFill>
            </a:endParaRPr>
          </a:p>
        </p:txBody>
      </p:sp>
      <p:graphicFrame>
        <p:nvGraphicFramePr>
          <p:cNvPr id="9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303424"/>
              </p:ext>
            </p:extLst>
          </p:nvPr>
        </p:nvGraphicFramePr>
        <p:xfrm>
          <a:off x="5645623" y="2151068"/>
          <a:ext cx="2971800" cy="1314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93" name="位图图像" r:id="rId4" imgW="2505425" imgH="1085714" progId="Paint.Picture">
                  <p:embed/>
                </p:oleObj>
              </mc:Choice>
              <mc:Fallback>
                <p:oleObj name="位图图像" r:id="rId4" imgW="2505425" imgH="1085714" progId="Paint.Picture">
                  <p:embed/>
                  <p:pic>
                    <p:nvPicPr>
                      <p:cNvPr id="21509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45623" y="2151068"/>
                        <a:ext cx="2971800" cy="1314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68120744"/>
      </p:ext>
    </p:extLst>
  </p:cSld>
  <p:clrMapOvr>
    <a:masterClrMapping/>
  </p:clrMapOvr>
  <p:transition spd="med" advClick="0" advTm="3000"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 kumimoji="1" sz="1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557213" indent="-214313" eaLnBrk="0" hangingPunct="0">
              <a:defRPr kumimoji="1" sz="1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857250" indent="-171450" eaLnBrk="0" hangingPunct="0">
              <a:defRPr kumimoji="1" sz="1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200150" indent="-171450" eaLnBrk="0" hangingPunct="0">
              <a:defRPr kumimoji="1" sz="1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1543050" indent="-171450" eaLnBrk="0" hangingPunct="0">
              <a:defRPr kumimoji="1" sz="1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 kumimoji="1" sz="1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 kumimoji="1" sz="1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 kumimoji="1" sz="1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 kumimoji="1" sz="1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88C45460-ADB4-4F4B-B4CE-FEAD5425ED2E}" type="slidenum">
              <a:rPr lang="zh-CN" altLang="en-US" sz="900">
                <a:solidFill>
                  <a:srgbClr val="898989"/>
                </a:solidFill>
              </a:rPr>
              <a:pPr eaLnBrk="1" hangingPunct="1"/>
              <a:t>44</a:t>
            </a:fld>
            <a:endParaRPr lang="zh-CN" altLang="en-US" sz="900">
              <a:solidFill>
                <a:srgbClr val="898989"/>
              </a:solidFill>
            </a:endParaRPr>
          </a:p>
        </p:txBody>
      </p:sp>
      <p:sp>
        <p:nvSpPr>
          <p:cNvPr id="19461" name="Text Box 3"/>
          <p:cNvSpPr txBox="1">
            <a:spLocks noChangeArrowheads="1"/>
          </p:cNvSpPr>
          <p:nvPr/>
        </p:nvSpPr>
        <p:spPr bwMode="auto">
          <a:xfrm>
            <a:off x="106373" y="717166"/>
            <a:ext cx="9037627" cy="23637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  <a:buClr>
                <a:srgbClr val="0000FF"/>
              </a:buClr>
              <a:buSzPct val="150000"/>
            </a:pPr>
            <a:r>
              <a:rPr lang="en-US" altLang="zh-CN" sz="1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1800" b="1" dirty="0" smtClean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为对象分配变量</a:t>
            </a:r>
            <a:endParaRPr lang="en-US" altLang="zh-CN" sz="1800" b="1" dirty="0" smtClean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spcBef>
                <a:spcPct val="20000"/>
              </a:spcBef>
              <a:buClr>
                <a:srgbClr val="0000FF"/>
              </a:buClr>
              <a:buSzPct val="150000"/>
            </a:pPr>
            <a:endParaRPr lang="en-US" altLang="zh-CN" sz="1800" b="1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spcBef>
                <a:spcPct val="20000"/>
              </a:spcBef>
              <a:buClr>
                <a:srgbClr val="0000FF"/>
              </a:buClr>
              <a:buSzPct val="150000"/>
            </a:pPr>
            <a:r>
              <a:rPr lang="zh-CN" altLang="en-US" sz="1800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一个类可以创建</a:t>
            </a:r>
            <a:r>
              <a:rPr lang="zh-CN" altLang="en-US" sz="18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多个</a:t>
            </a:r>
            <a:r>
              <a:rPr lang="zh-CN" altLang="en-US" sz="1800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不同的对象，这些对象被分配不同的变量。</a:t>
            </a:r>
            <a:endParaRPr lang="en-US" altLang="zh-CN" sz="1800" b="1" dirty="0" smtClean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spcBef>
                <a:spcPct val="20000"/>
              </a:spcBef>
              <a:buClr>
                <a:srgbClr val="0000FF"/>
              </a:buClr>
              <a:buSzPct val="150000"/>
            </a:pPr>
            <a:endParaRPr lang="en-US" altLang="zh-CN" sz="1800" b="1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spcBef>
                <a:spcPct val="20000"/>
              </a:spcBef>
              <a:buClr>
                <a:srgbClr val="0000FF"/>
              </a:buClr>
              <a:buSzPct val="150000"/>
            </a:pPr>
            <a:r>
              <a:rPr lang="en-US" altLang="zh-CN" sz="1800" b="1" dirty="0" err="1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circleOne</a:t>
            </a:r>
            <a:r>
              <a:rPr lang="en-US" altLang="zh-CN" sz="1800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= new Circle();</a:t>
            </a:r>
          </a:p>
          <a:p>
            <a:pPr eaLnBrk="1" hangingPunct="1">
              <a:spcBef>
                <a:spcPct val="20000"/>
              </a:spcBef>
              <a:buClr>
                <a:srgbClr val="0000FF"/>
              </a:buClr>
              <a:buSzPct val="150000"/>
            </a:pPr>
            <a:r>
              <a:rPr lang="en-US" altLang="zh-CN" sz="1800" b="1" dirty="0" err="1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circleTwo</a:t>
            </a:r>
            <a:r>
              <a:rPr lang="en-US" altLang="zh-CN" sz="1800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800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 new Circle();</a:t>
            </a:r>
          </a:p>
          <a:p>
            <a:pPr eaLnBrk="1" hangingPunct="1">
              <a:spcBef>
                <a:spcPct val="20000"/>
              </a:spcBef>
              <a:buClr>
                <a:srgbClr val="0000FF"/>
              </a:buClr>
              <a:buSzPct val="150000"/>
            </a:pPr>
            <a:endParaRPr lang="en-US" altLang="zh-CN" sz="1800" b="1" dirty="0" smtClean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0" y="598360"/>
            <a:ext cx="9144000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106373" y="17115"/>
            <a:ext cx="903762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dirty="0">
                <a:blipFill>
                  <a:blip r:embed="rId2"/>
                  <a:stretch>
                    <a:fillRect/>
                  </a:stretch>
                </a:blipFill>
              </a:rPr>
              <a:t>使用</a:t>
            </a:r>
            <a:r>
              <a:rPr lang="en-US" altLang="zh-CN" sz="3200" b="1" dirty="0" smtClean="0">
                <a:blipFill>
                  <a:blip r:embed="rId2"/>
                  <a:stretch>
                    <a:fillRect/>
                  </a:stretch>
                </a:blipFill>
              </a:rPr>
              <a:t>Circle</a:t>
            </a:r>
            <a:r>
              <a:rPr lang="zh-CN" altLang="en-US" sz="3200" b="1" dirty="0" smtClean="0">
                <a:blipFill>
                  <a:blip r:embed="rId2"/>
                  <a:stretch>
                    <a:fillRect/>
                  </a:stretch>
                </a:blipFill>
              </a:rPr>
              <a:t>类创建对象</a:t>
            </a:r>
            <a:endParaRPr lang="zh-CN" altLang="en-US" sz="3200" b="1" dirty="0">
              <a:blipFill>
                <a:blip r:embed="rId2"/>
                <a:stretch>
                  <a:fillRect/>
                </a:stretch>
              </a:blip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154546" y="2041301"/>
            <a:ext cx="1210615" cy="64394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546" y="2880302"/>
            <a:ext cx="6803763" cy="1234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779716"/>
      </p:ext>
    </p:extLst>
  </p:cSld>
  <p:clrMapOvr>
    <a:masterClrMapping/>
  </p:clrMapOvr>
  <p:transition spd="med" advClick="0" advTm="3000"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 kumimoji="1" sz="1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557213" indent="-214313" eaLnBrk="0" hangingPunct="0">
              <a:defRPr kumimoji="1" sz="1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857250" indent="-171450" eaLnBrk="0" hangingPunct="0">
              <a:defRPr kumimoji="1" sz="1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200150" indent="-171450" eaLnBrk="0" hangingPunct="0">
              <a:defRPr kumimoji="1" sz="1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1543050" indent="-171450" eaLnBrk="0" hangingPunct="0">
              <a:defRPr kumimoji="1" sz="1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 kumimoji="1" sz="1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 kumimoji="1" sz="1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 kumimoji="1" sz="1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 kumimoji="1" sz="1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88C45460-ADB4-4F4B-B4CE-FEAD5425ED2E}" type="slidenum">
              <a:rPr lang="zh-CN" altLang="en-US" sz="900">
                <a:solidFill>
                  <a:srgbClr val="898989"/>
                </a:solidFill>
              </a:rPr>
              <a:pPr eaLnBrk="1" hangingPunct="1"/>
              <a:t>45</a:t>
            </a:fld>
            <a:endParaRPr lang="zh-CN" altLang="en-US" sz="900">
              <a:solidFill>
                <a:srgbClr val="898989"/>
              </a:solidFill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0" y="598360"/>
            <a:ext cx="9144000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106373" y="17115"/>
            <a:ext cx="903762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dirty="0" smtClean="0">
                <a:blipFill>
                  <a:blip r:embed="rId2"/>
                  <a:stretch>
                    <a:fillRect/>
                  </a:stretch>
                </a:blipFill>
              </a:rPr>
              <a:t>使用对象</a:t>
            </a:r>
            <a:endParaRPr lang="zh-CN" altLang="en-US" sz="3200" b="1" dirty="0">
              <a:blipFill>
                <a:blip r:embed="rId2"/>
                <a:stretch>
                  <a:fillRect/>
                </a:stretch>
              </a:blip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79302" y="665478"/>
            <a:ext cx="8831179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CN" altLang="en-US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对象通过使用“</a:t>
            </a:r>
            <a:r>
              <a:rPr kumimoji="1" lang="en-US" altLang="zh-CN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.”</a:t>
            </a:r>
            <a:r>
              <a:rPr kumimoji="1" lang="zh-CN" altLang="en-US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运算符操作自己的变量和调用方法。对象操作自己的变量的的格式为：对象</a:t>
            </a:r>
            <a:r>
              <a:rPr kumimoji="1" lang="en-US" altLang="zh-CN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kumimoji="1" lang="zh-CN" altLang="en-US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</a:t>
            </a:r>
            <a:r>
              <a:rPr kumimoji="1" lang="en-US" altLang="zh-CN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</a:p>
          <a:p>
            <a:endParaRPr kumimoji="1" lang="en-US" altLang="zh-CN" b="1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kumimoji="1" lang="zh-CN" altLang="en-US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例如，</a:t>
            </a:r>
          </a:p>
          <a:p>
            <a:r>
              <a:rPr kumimoji="1" lang="en-US" b="1" dirty="0" err="1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circleOne.radius</a:t>
            </a:r>
            <a:r>
              <a:rPr kumimoji="1" lang="en-US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=100</a:t>
            </a:r>
            <a:r>
              <a:rPr kumimoji="1" lang="en-US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</a:p>
          <a:p>
            <a:r>
              <a:rPr kumimoji="1" lang="en-US" b="1" dirty="0" err="1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circleTwo.radius</a:t>
            </a:r>
            <a:r>
              <a:rPr kumimoji="1" lang="en-US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=90;</a:t>
            </a:r>
          </a:p>
          <a:p>
            <a:endParaRPr kumimoji="1" lang="en-US" b="1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kumimoji="1" lang="zh-CN" altLang="en-US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调用方法的格式为</a:t>
            </a:r>
            <a:r>
              <a:rPr kumimoji="1" lang="zh-CN" altLang="en-US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：对象</a:t>
            </a:r>
            <a:r>
              <a:rPr kumimoji="1" lang="en-US" altLang="zh-CN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kumimoji="1" lang="zh-CN" altLang="en-US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</a:t>
            </a:r>
            <a:r>
              <a:rPr kumimoji="1" lang="en-US" altLang="zh-CN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</a:p>
          <a:p>
            <a:r>
              <a:rPr kumimoji="1" lang="zh-CN" altLang="en-US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例如，</a:t>
            </a:r>
          </a:p>
          <a:p>
            <a:r>
              <a:rPr kumimoji="1" lang="en-US" b="1" dirty="0" err="1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circleOne.getArea</a:t>
            </a:r>
            <a:r>
              <a:rPr kumimoji="1" lang="en-US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(); </a:t>
            </a:r>
          </a:p>
        </p:txBody>
      </p:sp>
    </p:spTree>
    <p:extLst>
      <p:ext uri="{BB962C8B-B14F-4D97-AF65-F5344CB8AC3E}">
        <p14:creationId xmlns:p14="http://schemas.microsoft.com/office/powerpoint/2010/main" val="2866973571"/>
      </p:ext>
    </p:extLst>
  </p:cSld>
  <p:clrMapOvr>
    <a:masterClrMapping/>
  </p:clrMapOvr>
  <p:transition spd="med" advClick="0" advTm="3000"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 kumimoji="1" sz="1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557213" indent="-214313" eaLnBrk="0" hangingPunct="0">
              <a:defRPr kumimoji="1" sz="1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857250" indent="-171450" eaLnBrk="0" hangingPunct="0">
              <a:defRPr kumimoji="1" sz="1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200150" indent="-171450" eaLnBrk="0" hangingPunct="0">
              <a:defRPr kumimoji="1" sz="1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1543050" indent="-171450" eaLnBrk="0" hangingPunct="0">
              <a:defRPr kumimoji="1" sz="1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 kumimoji="1" sz="1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 kumimoji="1" sz="1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 kumimoji="1" sz="1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 kumimoji="1" sz="1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88C45460-ADB4-4F4B-B4CE-FEAD5425ED2E}" type="slidenum">
              <a:rPr lang="zh-CN" altLang="en-US" sz="900">
                <a:solidFill>
                  <a:srgbClr val="898989"/>
                </a:solidFill>
              </a:rPr>
              <a:pPr eaLnBrk="1" hangingPunct="1"/>
              <a:t>46</a:t>
            </a:fld>
            <a:endParaRPr lang="zh-CN" altLang="en-US" sz="900">
              <a:solidFill>
                <a:srgbClr val="898989"/>
              </a:solidFill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0" y="598360"/>
            <a:ext cx="9144000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106373" y="17115"/>
            <a:ext cx="903762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dirty="0" smtClean="0">
                <a:blipFill>
                  <a:blip r:embed="rId2"/>
                  <a:stretch>
                    <a:fillRect/>
                  </a:stretch>
                </a:blipFill>
              </a:rPr>
              <a:t>在应用程序中使用对象</a:t>
            </a:r>
            <a:endParaRPr lang="zh-CN" altLang="en-US" sz="3200" b="1" dirty="0">
              <a:blipFill>
                <a:blip r:embed="rId2"/>
                <a:stretch>
                  <a:fillRect/>
                </a:stretch>
              </a:blipFill>
            </a:endParaRPr>
          </a:p>
        </p:txBody>
      </p:sp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178468" y="638798"/>
            <a:ext cx="6400800" cy="4524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80000"/>
              </a:lnSpc>
            </a:pPr>
            <a:r>
              <a:rPr lang="en-US" altLang="zh-CN" sz="1500" b="1" dirty="0" smtClean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  <a:hlinkClick r:id="rId3" action="ppaction://hlinkfile"/>
              </a:rPr>
              <a:t>Circle.java</a:t>
            </a:r>
            <a:endParaRPr lang="en-US" altLang="zh-CN" sz="1500" b="1" dirty="0" smtClean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隶书" panose="02010509060101010101" pitchFamily="49" charset="-122"/>
            </a:endParaRPr>
          </a:p>
          <a:p>
            <a:pPr algn="just" eaLnBrk="1" hangingPunct="1">
              <a:lnSpc>
                <a:spcPct val="80000"/>
              </a:lnSpc>
            </a:pPr>
            <a:endParaRPr lang="en-US" altLang="zh-CN" sz="1500" b="1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 eaLnBrk="1" hangingPunct="1">
              <a:lnSpc>
                <a:spcPct val="80000"/>
              </a:lnSpc>
            </a:pPr>
            <a:r>
              <a:rPr lang="en-US" altLang="zh-CN" sz="1500" b="1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</a:rPr>
              <a:t>class Circle{</a:t>
            </a:r>
          </a:p>
          <a:p>
            <a:pPr algn="just" eaLnBrk="1" hangingPunct="1">
              <a:lnSpc>
                <a:spcPct val="80000"/>
              </a:lnSpc>
            </a:pPr>
            <a:r>
              <a:rPr lang="en-US" altLang="zh-CN" sz="1500" b="1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</a:rPr>
              <a:t>   double radius;     //</a:t>
            </a:r>
            <a:r>
              <a:rPr lang="zh-CN" altLang="en-US" sz="1500" b="1" dirty="0">
                <a:solidFill>
                  <a:schemeClr val="bg1">
                    <a:lumMod val="95000"/>
                  </a:schemeClr>
                </a:solidFill>
              </a:rPr>
              <a:t>圆的半径</a:t>
            </a:r>
            <a:endParaRPr lang="zh-CN" altLang="en-US" sz="1500" b="1" dirty="0">
              <a:solidFill>
                <a:schemeClr val="bg1">
                  <a:lumMod val="95000"/>
                </a:schemeClr>
              </a:solidFill>
              <a:latin typeface="宋体" panose="02010600030101010101" pitchFamily="2" charset="-122"/>
            </a:endParaRPr>
          </a:p>
          <a:p>
            <a:pPr algn="just" eaLnBrk="1" hangingPunct="1">
              <a:lnSpc>
                <a:spcPct val="80000"/>
              </a:lnSpc>
            </a:pPr>
            <a:r>
              <a:rPr lang="zh-CN" altLang="en-US" sz="1500" b="1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</a:rPr>
              <a:t>   </a:t>
            </a:r>
            <a:r>
              <a:rPr lang="en-US" altLang="zh-CN" sz="1500" b="1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</a:rPr>
              <a:t>double </a:t>
            </a:r>
            <a:r>
              <a:rPr lang="en-US" altLang="zh-CN" sz="1500" b="1" dirty="0" err="1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</a:rPr>
              <a:t>getArea</a:t>
            </a:r>
            <a:r>
              <a:rPr lang="en-US" altLang="zh-CN" sz="1500" b="1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</a:rPr>
              <a:t>()</a:t>
            </a:r>
            <a:r>
              <a:rPr lang="zh-CN" altLang="en-US" sz="1500" b="1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</a:rPr>
              <a:t>{   </a:t>
            </a:r>
            <a:r>
              <a:rPr lang="en-US" altLang="zh-CN" sz="1500" b="1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</a:rPr>
              <a:t>//</a:t>
            </a:r>
            <a:r>
              <a:rPr lang="zh-CN" altLang="en-US" sz="1500" b="1" dirty="0">
                <a:solidFill>
                  <a:schemeClr val="bg1">
                    <a:lumMod val="95000"/>
                  </a:schemeClr>
                </a:solidFill>
              </a:rPr>
              <a:t>计算面积的方法</a:t>
            </a:r>
            <a:endParaRPr lang="zh-CN" altLang="en-US" sz="1500" b="1" dirty="0">
              <a:solidFill>
                <a:schemeClr val="bg1">
                  <a:lumMod val="95000"/>
                </a:schemeClr>
              </a:solidFill>
              <a:latin typeface="宋体" panose="02010600030101010101" pitchFamily="2" charset="-122"/>
            </a:endParaRPr>
          </a:p>
          <a:p>
            <a:pPr algn="just" eaLnBrk="1" hangingPunct="1">
              <a:lnSpc>
                <a:spcPct val="80000"/>
              </a:lnSpc>
            </a:pPr>
            <a:r>
              <a:rPr lang="en-US" altLang="zh-CN" sz="1500" b="1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</a:rPr>
              <a:t>      double area=3.14*radius*radius;</a:t>
            </a:r>
          </a:p>
          <a:p>
            <a:pPr algn="just" eaLnBrk="1" hangingPunct="1">
              <a:lnSpc>
                <a:spcPct val="80000"/>
              </a:lnSpc>
            </a:pPr>
            <a:r>
              <a:rPr lang="en-US" altLang="zh-CN" sz="1500" b="1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</a:rPr>
              <a:t>      return area;</a:t>
            </a:r>
          </a:p>
          <a:p>
            <a:pPr algn="just" eaLnBrk="1" hangingPunct="1">
              <a:lnSpc>
                <a:spcPct val="80000"/>
              </a:lnSpc>
            </a:pPr>
            <a:r>
              <a:rPr lang="en-US" altLang="zh-CN" sz="1500" b="1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</a:rPr>
              <a:t>   }</a:t>
            </a:r>
          </a:p>
          <a:p>
            <a:pPr algn="just" eaLnBrk="1" hangingPunct="1">
              <a:lnSpc>
                <a:spcPct val="80000"/>
              </a:lnSpc>
            </a:pPr>
            <a:r>
              <a:rPr lang="en-US" altLang="zh-CN" sz="1500" b="1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</a:rPr>
              <a:t>}</a:t>
            </a:r>
          </a:p>
          <a:p>
            <a:pPr algn="just" eaLnBrk="1" hangingPunct="1">
              <a:lnSpc>
                <a:spcPct val="80000"/>
              </a:lnSpc>
            </a:pPr>
            <a:r>
              <a:rPr lang="en-US" altLang="zh-CN" sz="1500" b="1" dirty="0" smtClean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  <a:hlinkClick r:id="rId4" action="ppaction://hlinkfile"/>
              </a:rPr>
              <a:t>Example2_1.java</a:t>
            </a:r>
            <a:endParaRPr lang="en-US" altLang="zh-CN" sz="1500" b="1" dirty="0" smtClean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隶书" panose="02010509060101010101" pitchFamily="49" charset="-122"/>
            </a:endParaRPr>
          </a:p>
          <a:p>
            <a:pPr algn="just" eaLnBrk="1" hangingPunct="1">
              <a:lnSpc>
                <a:spcPct val="80000"/>
              </a:lnSpc>
            </a:pPr>
            <a:endParaRPr lang="en-US" altLang="zh-CN" sz="1500" b="1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隶书" panose="02010509060101010101" pitchFamily="49" charset="-122"/>
            </a:endParaRPr>
          </a:p>
          <a:p>
            <a:pPr algn="just" eaLnBrk="1" hangingPunct="1">
              <a:lnSpc>
                <a:spcPct val="80000"/>
              </a:lnSpc>
            </a:pPr>
            <a:r>
              <a:rPr lang="en-US" altLang="zh-CN" sz="1500" b="1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</a:rPr>
              <a:t>public class Example2_1{</a:t>
            </a:r>
          </a:p>
          <a:p>
            <a:pPr algn="just" eaLnBrk="1" hangingPunct="1">
              <a:lnSpc>
                <a:spcPct val="80000"/>
              </a:lnSpc>
            </a:pPr>
            <a:r>
              <a:rPr lang="en-US" altLang="zh-CN" sz="1500" b="1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</a:rPr>
              <a:t>    public static void main(String </a:t>
            </a:r>
            <a:r>
              <a:rPr lang="en-US" altLang="zh-CN" sz="1500" b="1" dirty="0" err="1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</a:rPr>
              <a:t>args</a:t>
            </a:r>
            <a:r>
              <a:rPr lang="en-US" altLang="zh-CN" sz="1500" b="1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</a:rPr>
              <a:t>[]){</a:t>
            </a:r>
          </a:p>
          <a:p>
            <a:pPr algn="just" eaLnBrk="1" hangingPunct="1">
              <a:lnSpc>
                <a:spcPct val="80000"/>
              </a:lnSpc>
            </a:pPr>
            <a:r>
              <a:rPr lang="en-US" altLang="zh-CN" sz="1500" b="1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</a:rPr>
              <a:t>       Circle </a:t>
            </a:r>
            <a:r>
              <a:rPr lang="en-US" altLang="zh-CN" sz="1500" b="1" dirty="0" err="1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</a:rPr>
              <a:t>circleOne,circleTwo</a:t>
            </a:r>
            <a:r>
              <a:rPr lang="en-US" altLang="zh-CN" sz="1500" b="1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</a:rPr>
              <a:t>;  //</a:t>
            </a:r>
            <a:r>
              <a:rPr lang="zh-CN" altLang="en-US" sz="1500" b="1" dirty="0">
                <a:solidFill>
                  <a:schemeClr val="bg1">
                    <a:lumMod val="95000"/>
                  </a:schemeClr>
                </a:solidFill>
              </a:rPr>
              <a:t>声明</a:t>
            </a:r>
            <a:r>
              <a:rPr lang="zh-CN" altLang="en-US" sz="1500" b="1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</a:rPr>
              <a:t>2</a:t>
            </a:r>
            <a:r>
              <a:rPr lang="zh-CN" altLang="en-US" sz="1500" b="1" dirty="0">
                <a:solidFill>
                  <a:schemeClr val="bg1">
                    <a:lumMod val="95000"/>
                  </a:schemeClr>
                </a:solidFill>
              </a:rPr>
              <a:t>个对象</a:t>
            </a:r>
            <a:endParaRPr lang="zh-CN" altLang="en-US" sz="1500" b="1" dirty="0">
              <a:solidFill>
                <a:schemeClr val="bg1">
                  <a:lumMod val="95000"/>
                </a:schemeClr>
              </a:solidFill>
              <a:latin typeface="宋体" panose="02010600030101010101" pitchFamily="2" charset="-122"/>
            </a:endParaRPr>
          </a:p>
          <a:p>
            <a:pPr algn="just" eaLnBrk="1" hangingPunct="1">
              <a:lnSpc>
                <a:spcPct val="80000"/>
              </a:lnSpc>
            </a:pPr>
            <a:r>
              <a:rPr lang="zh-CN" altLang="en-US" sz="1500" b="1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</a:rPr>
              <a:t>       </a:t>
            </a:r>
            <a:r>
              <a:rPr lang="en-US" altLang="zh-CN" sz="1500" b="1" dirty="0" err="1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</a:rPr>
              <a:t>circleOne</a:t>
            </a:r>
            <a:r>
              <a:rPr lang="en-US" altLang="zh-CN" sz="1500" b="1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</a:rPr>
              <a:t> = new Circle();    //</a:t>
            </a:r>
            <a:r>
              <a:rPr lang="zh-CN" altLang="en-US" sz="1500" b="1" dirty="0">
                <a:solidFill>
                  <a:schemeClr val="bg1">
                    <a:lumMod val="95000"/>
                  </a:schemeClr>
                </a:solidFill>
              </a:rPr>
              <a:t>创建</a:t>
            </a:r>
            <a:r>
              <a:rPr lang="zh-CN" altLang="en-US" sz="1500" b="1" dirty="0" smtClean="0">
                <a:solidFill>
                  <a:schemeClr val="bg1">
                    <a:lumMod val="95000"/>
                  </a:schemeClr>
                </a:solidFill>
              </a:rPr>
              <a:t>对象，并为对象分配变量</a:t>
            </a:r>
            <a:endParaRPr lang="zh-CN" altLang="en-US" sz="1500" b="1" dirty="0">
              <a:solidFill>
                <a:schemeClr val="bg1">
                  <a:lumMod val="95000"/>
                </a:schemeClr>
              </a:solidFill>
              <a:latin typeface="宋体" panose="02010600030101010101" pitchFamily="2" charset="-122"/>
            </a:endParaRPr>
          </a:p>
          <a:p>
            <a:pPr algn="just" eaLnBrk="1" hangingPunct="1">
              <a:lnSpc>
                <a:spcPct val="80000"/>
              </a:lnSpc>
            </a:pPr>
            <a:r>
              <a:rPr lang="zh-CN" altLang="en-US" sz="1500" b="1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</a:rPr>
              <a:t>       </a:t>
            </a:r>
            <a:r>
              <a:rPr lang="en-US" altLang="zh-CN" sz="1500" b="1" dirty="0" err="1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</a:rPr>
              <a:t>circleTwo</a:t>
            </a:r>
            <a:r>
              <a:rPr lang="en-US" altLang="zh-CN" sz="1500" b="1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</a:rPr>
              <a:t> = new Circle();</a:t>
            </a:r>
          </a:p>
          <a:p>
            <a:pPr algn="just" eaLnBrk="1" hangingPunct="1">
              <a:lnSpc>
                <a:spcPct val="80000"/>
              </a:lnSpc>
            </a:pPr>
            <a:r>
              <a:rPr lang="en-US" altLang="zh-CN" sz="1500" b="1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</a:rPr>
              <a:t>       </a:t>
            </a:r>
            <a:r>
              <a:rPr lang="en-US" altLang="zh-CN" sz="1500" b="1" dirty="0" err="1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</a:rPr>
              <a:t>circleOne.radius</a:t>
            </a:r>
            <a:r>
              <a:rPr lang="en-US" altLang="zh-CN" sz="1500" b="1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</a:rPr>
              <a:t>=123.86;</a:t>
            </a:r>
          </a:p>
          <a:p>
            <a:pPr algn="just" eaLnBrk="1" hangingPunct="1">
              <a:lnSpc>
                <a:spcPct val="80000"/>
              </a:lnSpc>
            </a:pPr>
            <a:r>
              <a:rPr lang="en-US" altLang="zh-CN" sz="1500" b="1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</a:rPr>
              <a:t>       </a:t>
            </a:r>
            <a:r>
              <a:rPr lang="en-US" altLang="zh-CN" sz="1500" b="1" dirty="0" err="1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</a:rPr>
              <a:t>circleTwo.radius</a:t>
            </a:r>
            <a:r>
              <a:rPr lang="en-US" altLang="zh-CN" sz="1500" b="1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</a:rPr>
              <a:t>=69;</a:t>
            </a:r>
          </a:p>
          <a:p>
            <a:pPr algn="just" eaLnBrk="1" hangingPunct="1">
              <a:lnSpc>
                <a:spcPct val="80000"/>
              </a:lnSpc>
            </a:pPr>
            <a:r>
              <a:rPr lang="en-US" altLang="zh-CN" sz="1500" b="1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</a:rPr>
              <a:t>       double area=</a:t>
            </a:r>
            <a:r>
              <a:rPr lang="en-US" altLang="zh-CN" sz="1500" b="1" dirty="0" err="1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</a:rPr>
              <a:t>circleOne.getArea</a:t>
            </a:r>
            <a:r>
              <a:rPr lang="en-US" altLang="zh-CN" sz="1500" b="1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</a:rPr>
              <a:t>();</a:t>
            </a:r>
          </a:p>
          <a:p>
            <a:pPr algn="just" eaLnBrk="1" hangingPunct="1">
              <a:lnSpc>
                <a:spcPct val="80000"/>
              </a:lnSpc>
            </a:pPr>
            <a:r>
              <a:rPr lang="en-US" altLang="zh-CN" sz="1500" b="1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</a:rPr>
              <a:t>       </a:t>
            </a:r>
            <a:r>
              <a:rPr lang="en-US" altLang="zh-CN" sz="1500" b="1" dirty="0" err="1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</a:rPr>
              <a:t>System.out.println</a:t>
            </a:r>
            <a:r>
              <a:rPr lang="en-US" altLang="zh-CN" sz="1500" b="1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</a:rPr>
              <a:t>("</a:t>
            </a:r>
            <a:r>
              <a:rPr lang="en-US" altLang="zh-CN" sz="1500" b="1" dirty="0" err="1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</a:rPr>
              <a:t>circleOne</a:t>
            </a:r>
            <a:r>
              <a:rPr lang="zh-CN" altLang="en-US" sz="1500" b="1" dirty="0">
                <a:solidFill>
                  <a:schemeClr val="bg1">
                    <a:lumMod val="95000"/>
                  </a:schemeClr>
                </a:solidFill>
              </a:rPr>
              <a:t>的面积</a:t>
            </a:r>
            <a:r>
              <a:rPr lang="zh-CN" altLang="en-US" sz="1500" b="1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</a:rPr>
              <a:t>:"+</a:t>
            </a:r>
            <a:r>
              <a:rPr lang="en-US" altLang="zh-CN" sz="1500" b="1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</a:rPr>
              <a:t>area);</a:t>
            </a:r>
          </a:p>
          <a:p>
            <a:pPr algn="just" eaLnBrk="1" hangingPunct="1">
              <a:lnSpc>
                <a:spcPct val="80000"/>
              </a:lnSpc>
            </a:pPr>
            <a:r>
              <a:rPr lang="en-US" altLang="zh-CN" sz="1500" b="1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</a:rPr>
              <a:t>       area=</a:t>
            </a:r>
            <a:r>
              <a:rPr lang="en-US" altLang="zh-CN" sz="1500" b="1" dirty="0" err="1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</a:rPr>
              <a:t>circleTwo.getArea</a:t>
            </a:r>
            <a:r>
              <a:rPr lang="en-US" altLang="zh-CN" sz="1500" b="1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</a:rPr>
              <a:t>();</a:t>
            </a:r>
          </a:p>
          <a:p>
            <a:pPr algn="just" eaLnBrk="1" hangingPunct="1">
              <a:lnSpc>
                <a:spcPct val="80000"/>
              </a:lnSpc>
            </a:pPr>
            <a:r>
              <a:rPr lang="en-US" altLang="zh-CN" sz="1500" b="1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</a:rPr>
              <a:t>       </a:t>
            </a:r>
            <a:r>
              <a:rPr lang="en-US" altLang="zh-CN" sz="1500" b="1" dirty="0" err="1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</a:rPr>
              <a:t>System.out.println</a:t>
            </a:r>
            <a:r>
              <a:rPr lang="en-US" altLang="zh-CN" sz="1500" b="1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</a:rPr>
              <a:t>("</a:t>
            </a:r>
            <a:r>
              <a:rPr lang="en-US" altLang="zh-CN" sz="1500" b="1" dirty="0" err="1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</a:rPr>
              <a:t>circleTwo</a:t>
            </a:r>
            <a:r>
              <a:rPr lang="zh-CN" altLang="en-US" sz="1500" b="1" dirty="0">
                <a:solidFill>
                  <a:schemeClr val="bg1">
                    <a:lumMod val="95000"/>
                  </a:schemeClr>
                </a:solidFill>
              </a:rPr>
              <a:t>的面积</a:t>
            </a:r>
            <a:r>
              <a:rPr lang="zh-CN" altLang="en-US" sz="1500" b="1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</a:rPr>
              <a:t>:"+</a:t>
            </a:r>
            <a:r>
              <a:rPr lang="en-US" altLang="zh-CN" sz="1500" b="1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</a:rPr>
              <a:t>area);</a:t>
            </a:r>
          </a:p>
          <a:p>
            <a:pPr algn="just" eaLnBrk="1" hangingPunct="1">
              <a:lnSpc>
                <a:spcPct val="80000"/>
              </a:lnSpc>
            </a:pPr>
            <a:r>
              <a:rPr lang="en-US" altLang="zh-CN" sz="1500" b="1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</a:rPr>
              <a:t>   }</a:t>
            </a:r>
          </a:p>
          <a:p>
            <a:pPr algn="just" eaLnBrk="1" hangingPunct="1">
              <a:lnSpc>
                <a:spcPct val="80000"/>
              </a:lnSpc>
            </a:pPr>
            <a:r>
              <a:rPr lang="en-US" altLang="zh-CN" sz="1500" b="1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693147052"/>
      </p:ext>
    </p:extLst>
  </p:cSld>
  <p:clrMapOvr>
    <a:masterClrMapping/>
  </p:clrMapOvr>
  <p:transition spd="med" advClick="0" advTm="3000"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 kumimoji="1" sz="1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557213" indent="-214313" eaLnBrk="0" hangingPunct="0">
              <a:defRPr kumimoji="1" sz="1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857250" indent="-171450" eaLnBrk="0" hangingPunct="0">
              <a:defRPr kumimoji="1" sz="1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200150" indent="-171450" eaLnBrk="0" hangingPunct="0">
              <a:defRPr kumimoji="1" sz="1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1543050" indent="-171450" eaLnBrk="0" hangingPunct="0">
              <a:defRPr kumimoji="1" sz="1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 kumimoji="1" sz="1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 kumimoji="1" sz="1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 kumimoji="1" sz="1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 kumimoji="1" sz="1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88C45460-ADB4-4F4B-B4CE-FEAD5425ED2E}" type="slidenum">
              <a:rPr lang="zh-CN" altLang="en-US" sz="900">
                <a:solidFill>
                  <a:srgbClr val="898989"/>
                </a:solidFill>
              </a:rPr>
              <a:pPr eaLnBrk="1" hangingPunct="1"/>
              <a:t>47</a:t>
            </a:fld>
            <a:endParaRPr lang="zh-CN" altLang="en-US" sz="900">
              <a:solidFill>
                <a:srgbClr val="898989"/>
              </a:solidFill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0" y="598360"/>
            <a:ext cx="9144000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106373" y="17115"/>
            <a:ext cx="903762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 b="1" dirty="0" smtClean="0">
                <a:blipFill>
                  <a:blip r:embed="rId2"/>
                  <a:stretch>
                    <a:fillRect/>
                  </a:stretch>
                </a:blipFill>
              </a:rPr>
              <a:t>Java</a:t>
            </a:r>
            <a:r>
              <a:rPr lang="zh-CN" altLang="en-US" sz="3200" b="1" dirty="0" smtClean="0">
                <a:blipFill>
                  <a:blip r:embed="rId2"/>
                  <a:stretch>
                    <a:fillRect/>
                  </a:stretch>
                </a:blipFill>
              </a:rPr>
              <a:t>应用程序的基本结构</a:t>
            </a:r>
            <a:endParaRPr lang="zh-CN" altLang="en-US" sz="3200" b="1" dirty="0">
              <a:blipFill>
                <a:blip r:embed="rId2"/>
                <a:stretch>
                  <a:fillRect/>
                </a:stretch>
              </a:blip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167486" y="674823"/>
            <a:ext cx="89154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CN" altLang="en-US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一个</a:t>
            </a:r>
            <a:r>
              <a:rPr kumimoji="1" lang="en-US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kumimoji="1" lang="zh-CN" altLang="en-US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应用程序是由若干个类所构成，但</a:t>
            </a:r>
            <a:r>
              <a:rPr kumimoji="1"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必须有一个主类</a:t>
            </a:r>
            <a:r>
              <a:rPr kumimoji="1" lang="zh-CN" altLang="en-US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，即含有</a:t>
            </a:r>
            <a:r>
              <a:rPr kumimoji="1" lang="en-US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main</a:t>
            </a:r>
            <a:r>
              <a:rPr kumimoji="1" lang="zh-CN" altLang="en-US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方法的类，</a:t>
            </a:r>
            <a:r>
              <a:rPr kumimoji="1" lang="en-US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kumimoji="1" lang="zh-CN" altLang="en-US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应用程序总是从主类的</a:t>
            </a:r>
            <a:r>
              <a:rPr kumimoji="1" lang="en-US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main</a:t>
            </a:r>
            <a:r>
              <a:rPr kumimoji="1" lang="zh-CN" altLang="en-US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方法开始执行</a:t>
            </a:r>
            <a:r>
              <a:rPr kumimoji="1" lang="zh-CN" altLang="en-US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kumimoji="1" lang="en-US" altLang="zh-CN" b="1" dirty="0" smtClean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kumimoji="1" lang="zh-CN" altLang="en-US" b="1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kumimoji="1" lang="zh-CN" altLang="en-US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一个</a:t>
            </a:r>
            <a:r>
              <a:rPr kumimoji="1" lang="en-US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kumimoji="1" lang="zh-CN" altLang="en-US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程序就是由若干个类所构成。一个</a:t>
            </a:r>
            <a:r>
              <a:rPr kumimoji="1" lang="en-US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kumimoji="1" lang="zh-CN" altLang="en-US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程序可以将它使用的各个类分别存放在</a:t>
            </a:r>
            <a:r>
              <a:rPr kumimoji="1"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不同</a:t>
            </a:r>
            <a:r>
              <a:rPr kumimoji="1" lang="zh-CN" altLang="en-US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的源文件中，也可以将它使用的类存放在</a:t>
            </a:r>
            <a:r>
              <a:rPr kumimoji="1"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一个</a:t>
            </a:r>
            <a:r>
              <a:rPr kumimoji="1" lang="zh-CN" altLang="en-US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源文件中</a:t>
            </a:r>
            <a:r>
              <a:rPr kumimoji="1" lang="zh-CN" altLang="en-US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kumimoji="1" lang="zh-CN" altLang="en-US" b="1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3697" y="2312572"/>
            <a:ext cx="3390535" cy="2373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300362"/>
      </p:ext>
    </p:extLst>
  </p:cSld>
  <p:clrMapOvr>
    <a:masterClrMapping/>
  </p:clrMapOvr>
  <p:transition spd="med" advClick="0" advTm="3000"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连接符 5"/>
          <p:cNvCxnSpPr/>
          <p:nvPr/>
        </p:nvCxnSpPr>
        <p:spPr>
          <a:xfrm>
            <a:off x="0" y="598360"/>
            <a:ext cx="9144000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106373" y="17115"/>
            <a:ext cx="903762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 b="1" dirty="0" smtClean="0">
                <a:blipFill>
                  <a:blip r:embed="rId2"/>
                  <a:stretch>
                    <a:fillRect/>
                  </a:stretch>
                </a:blipFill>
              </a:rPr>
              <a:t>Java</a:t>
            </a:r>
            <a:r>
              <a:rPr lang="zh-CN" altLang="en-US" sz="3200" b="1" dirty="0" smtClean="0">
                <a:blipFill>
                  <a:blip r:embed="rId2"/>
                  <a:stretch>
                    <a:fillRect/>
                  </a:stretch>
                </a:blipFill>
              </a:rPr>
              <a:t>应用程序的基本结构</a:t>
            </a:r>
            <a:endParaRPr lang="zh-CN" altLang="en-US" sz="3200" b="1" dirty="0">
              <a:blipFill>
                <a:blip r:embed="rId2"/>
                <a:stretch>
                  <a:fillRect/>
                </a:stretch>
              </a:blip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039" y="717251"/>
            <a:ext cx="3711149" cy="408739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7675" y="717251"/>
            <a:ext cx="2958651" cy="3165973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4259179" y="3911764"/>
            <a:ext cx="4815686" cy="10895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eaLnBrk="1" hangingPunct="1">
              <a:spcBef>
                <a:spcPct val="20000"/>
              </a:spcBef>
            </a:pPr>
            <a:r>
              <a:rPr kumimoji="1" lang="zh-CN" altLang="en-US" sz="1200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例子2中的三个</a:t>
            </a:r>
            <a:r>
              <a:rPr kumimoji="1" lang="en-US" altLang="zh-CN" sz="1200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kumimoji="1" lang="zh-CN" altLang="en-US" sz="1200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源文件</a:t>
            </a:r>
            <a:r>
              <a:rPr kumimoji="1" lang="en-US" altLang="zh-CN" sz="1200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5" action="ppaction://hlinkfile"/>
              </a:rPr>
              <a:t>Example2_2.java</a:t>
            </a:r>
            <a:r>
              <a:rPr kumimoji="1" lang="en-US" altLang="zh-CN" sz="1200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kumimoji="1" lang="en-US" altLang="zh-CN" sz="1200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6" action="ppaction://hlinkfile"/>
              </a:rPr>
              <a:t>Rect.java</a:t>
            </a:r>
            <a:r>
              <a:rPr kumimoji="1" lang="en-US" altLang="zh-CN" sz="1200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kumimoji="1" lang="en-US" altLang="zh-CN" sz="1200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7" action="ppaction://hlinkfile"/>
              </a:rPr>
              <a:t>Lader.java</a:t>
            </a:r>
            <a:r>
              <a:rPr kumimoji="1" lang="zh-CN" altLang="en-US" sz="1200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都保存在</a:t>
            </a:r>
            <a:r>
              <a:rPr kumimoji="1" lang="en-US" altLang="zh-CN" sz="1200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C:\ch2</a:t>
            </a:r>
            <a:r>
              <a:rPr kumimoji="1" lang="zh-CN" altLang="en-US" sz="1200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</a:t>
            </a:r>
            <a:r>
              <a:rPr kumimoji="1" lang="en-US" altLang="zh-CN" sz="1200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r>
              <a:rPr kumimoji="1" lang="zh-CN" altLang="en-US" sz="1200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其中</a:t>
            </a:r>
            <a:r>
              <a:rPr kumimoji="1" lang="en-US" altLang="zh-CN" sz="1200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Example2_2.java</a:t>
            </a:r>
            <a:r>
              <a:rPr kumimoji="1" lang="zh-CN" altLang="en-US" sz="1200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是含有主类的</a:t>
            </a:r>
            <a:r>
              <a:rPr kumimoji="1" lang="en-US" altLang="zh-CN" sz="1200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kumimoji="1" lang="zh-CN" altLang="en-US" sz="1200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源文件。</a:t>
            </a:r>
          </a:p>
          <a:p>
            <a:pPr algn="just" eaLnBrk="1" hangingPunct="1">
              <a:spcBef>
                <a:spcPct val="20000"/>
              </a:spcBef>
            </a:pPr>
            <a:r>
              <a:rPr kumimoji="1" lang="zh-CN" altLang="en-US" sz="1200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编译： </a:t>
            </a:r>
            <a:r>
              <a:rPr kumimoji="1" lang="en-US" altLang="zh-CN" sz="1200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C:\ch2</a:t>
            </a:r>
            <a:r>
              <a:rPr kumimoji="1" lang="zh-CN" altLang="en-US" sz="1200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&gt;</a:t>
            </a:r>
            <a:r>
              <a:rPr kumimoji="1" lang="en-US" altLang="zh-CN" sz="1200" b="1" dirty="0" err="1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javac</a:t>
            </a:r>
            <a:r>
              <a:rPr kumimoji="1" lang="en-US" altLang="zh-CN" sz="1200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Example2_2.java</a:t>
            </a:r>
          </a:p>
          <a:p>
            <a:pPr algn="just" eaLnBrk="1" hangingPunct="1">
              <a:spcBef>
                <a:spcPct val="20000"/>
              </a:spcBef>
            </a:pPr>
            <a:r>
              <a:rPr kumimoji="1" lang="zh-CN" altLang="en-US" sz="1200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运行： </a:t>
            </a:r>
            <a:r>
              <a:rPr kumimoji="1" lang="en-US" altLang="zh-CN" sz="1200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C:\ch2</a:t>
            </a:r>
            <a:r>
              <a:rPr kumimoji="1" lang="zh-CN" altLang="en-US" sz="1200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&gt;</a:t>
            </a:r>
            <a:r>
              <a:rPr kumimoji="1" lang="en-US" altLang="zh-CN" sz="1200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java Example2_2</a:t>
            </a:r>
          </a:p>
        </p:txBody>
      </p:sp>
      <p:sp>
        <p:nvSpPr>
          <p:cNvPr id="10" name="矩形 9"/>
          <p:cNvSpPr/>
          <p:nvPr/>
        </p:nvSpPr>
        <p:spPr>
          <a:xfrm>
            <a:off x="1395663" y="981259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1000" b="1" dirty="0" smtClean="0">
                <a:solidFill>
                  <a:srgbClr val="C00000"/>
                </a:solidFill>
              </a:rPr>
              <a:t>\\ public</a:t>
            </a:r>
            <a:r>
              <a:rPr lang="zh-CN" altLang="en-US" sz="1000" b="1" dirty="0">
                <a:solidFill>
                  <a:srgbClr val="C00000"/>
                </a:solidFill>
              </a:rPr>
              <a:t>是一个访问权限修饰符，表示被修饰者有公共访问权限。</a:t>
            </a:r>
            <a:endParaRPr lang="en-US" sz="10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3093060"/>
      </p:ext>
    </p:extLst>
  </p:cSld>
  <p:clrMapOvr>
    <a:masterClrMapping/>
  </p:clrMapOvr>
  <p:transition spd="med" advClick="0" advTm="3000"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连接符 5"/>
          <p:cNvCxnSpPr/>
          <p:nvPr/>
        </p:nvCxnSpPr>
        <p:spPr>
          <a:xfrm>
            <a:off x="0" y="598360"/>
            <a:ext cx="9144000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106373" y="17115"/>
            <a:ext cx="903762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dirty="0" smtClean="0">
                <a:blipFill>
                  <a:blip r:embed="rId2"/>
                  <a:stretch>
                    <a:fillRect/>
                  </a:stretch>
                </a:blipFill>
              </a:rPr>
              <a:t>在一个源文件中编写多个类</a:t>
            </a:r>
            <a:endParaRPr lang="zh-CN" altLang="en-US" sz="3200" b="1" dirty="0">
              <a:blipFill>
                <a:blip r:embed="rId2"/>
                <a:stretch>
                  <a:fillRect/>
                </a:stretch>
              </a:blip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140368" y="634211"/>
            <a:ext cx="8975557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kumimoji="1" lang="zh-CN" altLang="en-US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允许在一个</a:t>
            </a:r>
            <a:r>
              <a:rPr kumimoji="1" lang="en-US" altLang="zh-CN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kumimoji="1" lang="zh-CN" altLang="en-US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源文件中编写多个类，但其中的多个类至多只能有一个类使用</a:t>
            </a:r>
            <a:r>
              <a:rPr kumimoji="1" lang="en-US" altLang="zh-CN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public</a:t>
            </a:r>
            <a:r>
              <a:rPr kumimoji="1" lang="zh-CN" altLang="en-US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修饰</a:t>
            </a:r>
            <a:r>
              <a:rPr kumimoji="1" lang="zh-CN" altLang="en-US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kumimoji="1" lang="en-US" altLang="zh-CN" b="1" dirty="0" smtClean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kumimoji="1" lang="en-US" altLang="zh-CN" b="1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kumimoji="1" lang="zh-CN" altLang="en-US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注：如果有一个类是</a:t>
            </a:r>
            <a:r>
              <a:rPr kumimoji="1" lang="en-US" altLang="zh-CN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public</a:t>
            </a:r>
            <a:r>
              <a:rPr kumimoji="1" lang="zh-CN" altLang="en-US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，那么源文件名字必须与这个类名字完全相同。</a:t>
            </a:r>
            <a:endParaRPr kumimoji="1" lang="en-US" altLang="zh-CN" b="1" dirty="0" smtClean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kumimoji="1" lang="en-US" altLang="zh-CN" b="1" dirty="0" smtClean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kumimoji="1" lang="en-US" altLang="zh-CN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【</a:t>
            </a:r>
            <a:r>
              <a:rPr kumimoji="1" lang="zh-CN" altLang="en-US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查看书本例</a:t>
            </a:r>
            <a:r>
              <a:rPr kumimoji="1" lang="en-US" altLang="zh-CN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2.3】</a:t>
            </a:r>
            <a:endParaRPr kumimoji="1" lang="zh-CN" altLang="en-US" b="1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42756129"/>
      </p:ext>
    </p:extLst>
  </p:cSld>
  <p:clrMapOvr>
    <a:masterClrMapping/>
  </p:clrMapOvr>
  <p:transition spd="med" advClick="0" advTm="3000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106373" y="0"/>
            <a:ext cx="903762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dirty="0" smtClean="0">
                <a:blipFill>
                  <a:blip r:embed="rId4"/>
                  <a:stretch>
                    <a:fillRect/>
                  </a:stretch>
                </a:blipFill>
              </a:rPr>
              <a:t>运算符、表达式与语句</a:t>
            </a:r>
            <a:endParaRPr lang="zh-CN" altLang="en-US" sz="3200" b="1" dirty="0">
              <a:blipFill>
                <a:blip r:embed="rId4"/>
                <a:stretch>
                  <a:fillRect/>
                </a:stretch>
              </a:blipFill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0" y="625366"/>
            <a:ext cx="9144000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106373" y="724585"/>
            <a:ext cx="87822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b="1" dirty="0" smtClean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关系运算符与关系表达式：</a:t>
            </a:r>
            <a:endParaRPr lang="zh-CN" altLang="en-US" b="1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06373" y="1093917"/>
            <a:ext cx="882756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eaLnBrk="1" hangingPunct="1">
              <a:spcBef>
                <a:spcPct val="10000"/>
              </a:spcBef>
            </a:pP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关系运算符是二目运算符，用来比较两个值的关系。关系运算符的</a:t>
            </a:r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运算结果是</a:t>
            </a:r>
            <a:r>
              <a:rPr lang="en-US" altLang="zh-CN" sz="1600" b="1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boolean</a:t>
            </a:r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型，当运算符对应的关系成立时，运算结果是</a:t>
            </a:r>
            <a:r>
              <a:rPr lang="en-US" altLang="zh-CN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true，</a:t>
            </a:r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否则是</a:t>
            </a:r>
            <a:r>
              <a:rPr lang="en-US" altLang="zh-CN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false。 </a:t>
            </a:r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例如，</a:t>
            </a:r>
            <a:r>
              <a:rPr lang="en-US" altLang="zh-CN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10&lt;9</a:t>
            </a:r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的结果是</a:t>
            </a:r>
            <a:r>
              <a:rPr lang="en-US" altLang="zh-CN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false</a:t>
            </a:r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！</a:t>
            </a:r>
            <a:r>
              <a:rPr lang="en-US" altLang="zh-CN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=5</a:t>
            </a:r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结果是</a:t>
            </a:r>
            <a:r>
              <a:rPr lang="en-US" altLang="zh-CN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true</a:t>
            </a:r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6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13448308"/>
              </p:ext>
            </p:extLst>
          </p:nvPr>
        </p:nvGraphicFramePr>
        <p:xfrm>
          <a:off x="1424786" y="2118574"/>
          <a:ext cx="6400800" cy="2590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34" name="位图图像" r:id="rId5" imgW="5200000" imgH="2085714" progId="Paint.Picture">
                  <p:embed/>
                </p:oleObj>
              </mc:Choice>
              <mc:Fallback>
                <p:oleObj name="位图图像" r:id="rId5" imgW="5200000" imgH="2085714" progId="Paint.Picture">
                  <p:embed/>
                  <p:pic>
                    <p:nvPicPr>
                      <p:cNvPr id="21509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24786" y="2118574"/>
                        <a:ext cx="6400800" cy="2590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42835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连接符 5"/>
          <p:cNvCxnSpPr/>
          <p:nvPr/>
        </p:nvCxnSpPr>
        <p:spPr>
          <a:xfrm>
            <a:off x="0" y="598360"/>
            <a:ext cx="9144000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106373" y="17115"/>
            <a:ext cx="903762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dirty="0" smtClean="0">
                <a:blipFill>
                  <a:blip r:embed="rId2"/>
                  <a:stretch>
                    <a:fillRect/>
                  </a:stretch>
                </a:blipFill>
              </a:rPr>
              <a:t>编程风格</a:t>
            </a:r>
            <a:endParaRPr lang="zh-CN" altLang="en-US" sz="3200" b="1" dirty="0">
              <a:blipFill>
                <a:blip r:embed="rId2"/>
                <a:stretch>
                  <a:fillRect/>
                </a:stretch>
              </a:blip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64168" y="666802"/>
            <a:ext cx="9079832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 </a:t>
            </a:r>
            <a:r>
              <a:rPr kumimoji="1" lang="zh-CN" altLang="en-US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kumimoji="1" lang="en-US" altLang="zh-CN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Allmans</a:t>
            </a:r>
            <a:r>
              <a:rPr kumimoji="1" lang="zh-CN" altLang="en-US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风格 </a:t>
            </a:r>
          </a:p>
          <a:p>
            <a:r>
              <a:rPr kumimoji="1" lang="zh-CN" altLang="en-US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kumimoji="1" lang="en-US" altLang="zh-CN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Allmans</a:t>
            </a:r>
            <a:r>
              <a:rPr kumimoji="1" lang="zh-CN" altLang="en-US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风格也称“独行”风格，即左、右大括号各自独占一行。</a:t>
            </a:r>
          </a:p>
          <a:p>
            <a:r>
              <a:rPr kumimoji="1" lang="en-US" altLang="zh-CN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 </a:t>
            </a:r>
            <a:r>
              <a:rPr kumimoji="1" lang="zh-CN" altLang="en-US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 </a:t>
            </a:r>
            <a:r>
              <a:rPr kumimoji="1" lang="en-US" altLang="zh-CN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Kernighan</a:t>
            </a:r>
            <a:r>
              <a:rPr kumimoji="1" lang="zh-CN" altLang="en-US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风格</a:t>
            </a:r>
          </a:p>
          <a:p>
            <a:r>
              <a:rPr kumimoji="1" lang="zh-CN" altLang="en-US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kumimoji="1" lang="en-US" altLang="zh-CN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Kernighan</a:t>
            </a:r>
            <a:r>
              <a:rPr kumimoji="1" lang="zh-CN" altLang="en-US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风格也称“行尾”风格，即左大括号在上一行的行尾，而右大括号独占一行 。 </a:t>
            </a:r>
          </a:p>
          <a:p>
            <a:r>
              <a:rPr kumimoji="1" lang="en-US" altLang="zh-CN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 </a:t>
            </a:r>
            <a:r>
              <a:rPr kumimoji="1" lang="zh-CN" altLang="en-US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kumimoji="1" lang="zh-CN" altLang="en-US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注释</a:t>
            </a:r>
          </a:p>
          <a:p>
            <a:r>
              <a:rPr kumimoji="1" lang="zh-CN" altLang="en-US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注释的目的是有利于代码的维护和阅读，</a:t>
            </a:r>
            <a:r>
              <a:rPr kumimoji="1" lang="en-US" altLang="zh-CN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kumimoji="1" lang="zh-CN" altLang="en-US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支持两种格式的注释。</a:t>
            </a:r>
          </a:p>
          <a:p>
            <a:r>
              <a:rPr kumimoji="1" lang="zh-CN" altLang="en-US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kumimoji="1" lang="en-US" altLang="zh-CN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1)</a:t>
            </a:r>
            <a:r>
              <a:rPr kumimoji="1" lang="zh-CN" altLang="en-US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单行注释使用“</a:t>
            </a:r>
            <a:r>
              <a:rPr kumimoji="1" lang="en-US" altLang="zh-CN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//”</a:t>
            </a:r>
            <a:r>
              <a:rPr kumimoji="1" lang="zh-CN" altLang="en-US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表示单行注释的开始，即该行中从“</a:t>
            </a:r>
            <a:r>
              <a:rPr kumimoji="1" lang="en-US" altLang="zh-CN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//”</a:t>
            </a:r>
            <a:r>
              <a:rPr kumimoji="1" lang="zh-CN" altLang="en-US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开始的后续内容为注释</a:t>
            </a:r>
            <a:r>
              <a:rPr kumimoji="1" lang="en-US" altLang="zh-CN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  </a:t>
            </a:r>
          </a:p>
          <a:p>
            <a:r>
              <a:rPr kumimoji="1" lang="en-US" altLang="zh-CN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2) </a:t>
            </a:r>
            <a:r>
              <a:rPr kumimoji="1" lang="zh-CN" altLang="en-US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多行注释使用“</a:t>
            </a:r>
            <a:r>
              <a:rPr kumimoji="1" lang="en-US" altLang="zh-CN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/*”</a:t>
            </a:r>
            <a:r>
              <a:rPr kumimoji="1" lang="zh-CN" altLang="en-US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表示注释的开始，以“*</a:t>
            </a:r>
            <a:r>
              <a:rPr kumimoji="1" lang="en-US" altLang="zh-CN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/”</a:t>
            </a:r>
            <a:r>
              <a:rPr kumimoji="1" lang="zh-CN" altLang="en-US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表示注释结束</a:t>
            </a:r>
            <a:r>
              <a:rPr lang="en-US" altLang="zh-CN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38272934"/>
      </p:ext>
    </p:extLst>
  </p:cSld>
  <p:clrMapOvr>
    <a:masterClrMapping/>
  </p:clrMapOvr>
  <p:transition spd="med" advClick="0" advTm="3000"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连接符 5"/>
          <p:cNvCxnSpPr/>
          <p:nvPr/>
        </p:nvCxnSpPr>
        <p:spPr>
          <a:xfrm>
            <a:off x="0" y="598360"/>
            <a:ext cx="9144000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106373" y="17115"/>
            <a:ext cx="903762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dirty="0" smtClean="0">
                <a:blipFill>
                  <a:blip r:embed="rId2"/>
                  <a:stretch>
                    <a:fillRect/>
                  </a:stretch>
                </a:blipFill>
              </a:rPr>
              <a:t>编程风格</a:t>
            </a:r>
            <a:endParaRPr lang="zh-CN" altLang="en-US" sz="3200" b="1" dirty="0">
              <a:blipFill>
                <a:blip r:embed="rId2"/>
                <a:stretch>
                  <a:fillRect/>
                </a:stretch>
              </a:blip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604" y="695184"/>
            <a:ext cx="4400582" cy="4186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352286"/>
      </p:ext>
    </p:extLst>
  </p:cSld>
  <p:clrMapOvr>
    <a:masterClrMapping/>
  </p:clrMapOvr>
  <p:transition spd="med" advClick="0" advTm="3000"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50110" y="1026279"/>
            <a:ext cx="8332839" cy="1161857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4950" b="1" dirty="0" smtClean="0">
                <a:blipFill dpi="0" rotWithShape="1">
                  <a:blip r:embed="rId2"/>
                  <a:srcRect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lang="zh-CN" altLang="en-US" sz="4950" b="1" dirty="0" smtClean="0">
                <a:blipFill dpi="0" rotWithShape="1">
                  <a:blip r:embed="rId2"/>
                  <a:srcRect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程序设计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000" b="1" dirty="0" smtClean="0">
                <a:blipFill dpi="0" rotWithShape="1">
                  <a:blip r:embed="rId2"/>
                  <a:srcRect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     ----</a:t>
            </a:r>
            <a:r>
              <a:rPr lang="zh-CN" altLang="en-US" sz="2000" b="1" dirty="0" smtClean="0">
                <a:blipFill dpi="0" rotWithShape="1">
                  <a:blip r:embed="rId2"/>
                  <a:srcRect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类与对象</a:t>
            </a:r>
            <a:endParaRPr lang="zh-CN" altLang="en-US" sz="2000" b="1" dirty="0">
              <a:blipFill dpi="0" rotWithShape="1">
                <a:blip r:embed="rId2"/>
                <a:srcRect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组合 134"/>
          <p:cNvGrpSpPr/>
          <p:nvPr/>
        </p:nvGrpSpPr>
        <p:grpSpPr>
          <a:xfrm>
            <a:off x="1829562" y="2327673"/>
            <a:ext cx="5484878" cy="244078"/>
            <a:chOff x="2481804" y="4179888"/>
            <a:chExt cx="7313171" cy="325437"/>
          </a:xfrm>
          <a:solidFill>
            <a:schemeClr val="accent1">
              <a:lumMod val="75000"/>
            </a:schemeClr>
          </a:solidFill>
        </p:grpSpPr>
        <p:sp>
          <p:nvSpPr>
            <p:cNvPr id="14" name="Freeform 35"/>
            <p:cNvSpPr>
              <a:spLocks/>
            </p:cNvSpPr>
            <p:nvPr/>
          </p:nvSpPr>
          <p:spPr bwMode="auto">
            <a:xfrm>
              <a:off x="9686693" y="4210050"/>
              <a:ext cx="108282" cy="19050"/>
            </a:xfrm>
            <a:custGeom>
              <a:avLst/>
              <a:gdLst>
                <a:gd name="T0" fmla="*/ 3 w 19"/>
                <a:gd name="T1" fmla="*/ 2 h 6"/>
                <a:gd name="T2" fmla="*/ 19 w 19"/>
                <a:gd name="T3" fmla="*/ 3 h 6"/>
                <a:gd name="T4" fmla="*/ 3 w 19"/>
                <a:gd name="T5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" h="6">
                  <a:moveTo>
                    <a:pt x="3" y="2"/>
                  </a:moveTo>
                  <a:cubicBezTo>
                    <a:pt x="7" y="4"/>
                    <a:pt x="14" y="0"/>
                    <a:pt x="19" y="3"/>
                  </a:cubicBezTo>
                  <a:cubicBezTo>
                    <a:pt x="14" y="3"/>
                    <a:pt x="0" y="6"/>
                    <a:pt x="3" y="2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00"/>
                </a:solidFill>
                <a:latin typeface="+mn-lt"/>
                <a:ea typeface="+mn-ea"/>
              </a:endParaRPr>
            </a:p>
          </p:txBody>
        </p:sp>
        <p:sp>
          <p:nvSpPr>
            <p:cNvPr id="20" name="Freeform 41"/>
            <p:cNvSpPr>
              <a:spLocks/>
            </p:cNvSpPr>
            <p:nvPr/>
          </p:nvSpPr>
          <p:spPr bwMode="auto">
            <a:xfrm>
              <a:off x="9545093" y="4219575"/>
              <a:ext cx="91624" cy="9525"/>
            </a:xfrm>
            <a:custGeom>
              <a:avLst/>
              <a:gdLst>
                <a:gd name="T0" fmla="*/ 12 w 16"/>
                <a:gd name="T1" fmla="*/ 2 h 3"/>
                <a:gd name="T2" fmla="*/ 3 w 16"/>
                <a:gd name="T3" fmla="*/ 1 h 3"/>
                <a:gd name="T4" fmla="*/ 12 w 16"/>
                <a:gd name="T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3">
                  <a:moveTo>
                    <a:pt x="12" y="2"/>
                  </a:moveTo>
                  <a:cubicBezTo>
                    <a:pt x="10" y="2"/>
                    <a:pt x="0" y="3"/>
                    <a:pt x="3" y="1"/>
                  </a:cubicBezTo>
                  <a:cubicBezTo>
                    <a:pt x="6" y="1"/>
                    <a:pt x="16" y="0"/>
                    <a:pt x="12" y="2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00"/>
                </a:solidFill>
                <a:latin typeface="+mn-lt"/>
                <a:ea typeface="+mn-ea"/>
              </a:endParaRPr>
            </a:p>
          </p:txBody>
        </p:sp>
        <p:sp>
          <p:nvSpPr>
            <p:cNvPr id="26" name="Freeform 47"/>
            <p:cNvSpPr>
              <a:spLocks/>
            </p:cNvSpPr>
            <p:nvPr/>
          </p:nvSpPr>
          <p:spPr bwMode="auto">
            <a:xfrm>
              <a:off x="9148061" y="4271963"/>
              <a:ext cx="108282" cy="14288"/>
            </a:xfrm>
            <a:custGeom>
              <a:avLst/>
              <a:gdLst>
                <a:gd name="T0" fmla="*/ 0 w 19"/>
                <a:gd name="T1" fmla="*/ 2 h 4"/>
                <a:gd name="T2" fmla="*/ 19 w 19"/>
                <a:gd name="T3" fmla="*/ 2 h 4"/>
                <a:gd name="T4" fmla="*/ 0 w 19"/>
                <a:gd name="T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" h="4">
                  <a:moveTo>
                    <a:pt x="0" y="2"/>
                  </a:moveTo>
                  <a:cubicBezTo>
                    <a:pt x="8" y="1"/>
                    <a:pt x="12" y="0"/>
                    <a:pt x="19" y="2"/>
                  </a:cubicBezTo>
                  <a:cubicBezTo>
                    <a:pt x="13" y="2"/>
                    <a:pt x="4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00"/>
                </a:solidFill>
                <a:latin typeface="+mn-lt"/>
                <a:ea typeface="+mn-ea"/>
              </a:endParaRPr>
            </a:p>
          </p:txBody>
        </p:sp>
        <p:sp>
          <p:nvSpPr>
            <p:cNvPr id="31" name="Freeform 52"/>
            <p:cNvSpPr>
              <a:spLocks/>
            </p:cNvSpPr>
            <p:nvPr/>
          </p:nvSpPr>
          <p:spPr bwMode="auto">
            <a:xfrm>
              <a:off x="8403973" y="4268788"/>
              <a:ext cx="161034" cy="17463"/>
            </a:xfrm>
            <a:custGeom>
              <a:avLst/>
              <a:gdLst>
                <a:gd name="T0" fmla="*/ 8 w 28"/>
                <a:gd name="T1" fmla="*/ 4 h 5"/>
                <a:gd name="T2" fmla="*/ 0 w 28"/>
                <a:gd name="T3" fmla="*/ 3 h 5"/>
                <a:gd name="T4" fmla="*/ 10 w 28"/>
                <a:gd name="T5" fmla="*/ 3 h 5"/>
                <a:gd name="T6" fmla="*/ 28 w 28"/>
                <a:gd name="T7" fmla="*/ 4 h 5"/>
                <a:gd name="T8" fmla="*/ 8 w 28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5">
                  <a:moveTo>
                    <a:pt x="8" y="4"/>
                  </a:moveTo>
                  <a:cubicBezTo>
                    <a:pt x="6" y="3"/>
                    <a:pt x="0" y="5"/>
                    <a:pt x="0" y="3"/>
                  </a:cubicBezTo>
                  <a:cubicBezTo>
                    <a:pt x="3" y="3"/>
                    <a:pt x="7" y="3"/>
                    <a:pt x="10" y="3"/>
                  </a:cubicBezTo>
                  <a:cubicBezTo>
                    <a:pt x="16" y="4"/>
                    <a:pt x="26" y="0"/>
                    <a:pt x="28" y="4"/>
                  </a:cubicBezTo>
                  <a:cubicBezTo>
                    <a:pt x="22" y="3"/>
                    <a:pt x="16" y="5"/>
                    <a:pt x="8" y="4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00"/>
                </a:solidFill>
                <a:latin typeface="+mn-lt"/>
                <a:ea typeface="+mn-ea"/>
              </a:endParaRPr>
            </a:p>
          </p:txBody>
        </p:sp>
        <p:sp>
          <p:nvSpPr>
            <p:cNvPr id="35" name="Freeform 56"/>
            <p:cNvSpPr>
              <a:spLocks/>
            </p:cNvSpPr>
            <p:nvPr/>
          </p:nvSpPr>
          <p:spPr bwMode="auto">
            <a:xfrm>
              <a:off x="8309574" y="4278313"/>
              <a:ext cx="88846" cy="11113"/>
            </a:xfrm>
            <a:custGeom>
              <a:avLst/>
              <a:gdLst>
                <a:gd name="T0" fmla="*/ 3 w 16"/>
                <a:gd name="T1" fmla="*/ 1 h 3"/>
                <a:gd name="T2" fmla="*/ 13 w 16"/>
                <a:gd name="T3" fmla="*/ 1 h 3"/>
                <a:gd name="T4" fmla="*/ 3 w 16"/>
                <a:gd name="T5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3">
                  <a:moveTo>
                    <a:pt x="3" y="1"/>
                  </a:moveTo>
                  <a:cubicBezTo>
                    <a:pt x="6" y="1"/>
                    <a:pt x="16" y="0"/>
                    <a:pt x="13" y="1"/>
                  </a:cubicBezTo>
                  <a:cubicBezTo>
                    <a:pt x="11" y="1"/>
                    <a:pt x="0" y="3"/>
                    <a:pt x="3" y="1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00"/>
                </a:solidFill>
                <a:latin typeface="+mn-lt"/>
                <a:ea typeface="+mn-ea"/>
              </a:endParaRPr>
            </a:p>
          </p:txBody>
        </p:sp>
        <p:sp>
          <p:nvSpPr>
            <p:cNvPr id="38" name="Freeform 59"/>
            <p:cNvSpPr>
              <a:spLocks/>
            </p:cNvSpPr>
            <p:nvPr/>
          </p:nvSpPr>
          <p:spPr bwMode="auto">
            <a:xfrm>
              <a:off x="8212397" y="4308475"/>
              <a:ext cx="33317" cy="12700"/>
            </a:xfrm>
            <a:custGeom>
              <a:avLst/>
              <a:gdLst>
                <a:gd name="T0" fmla="*/ 0 w 6"/>
                <a:gd name="T1" fmla="*/ 2 h 4"/>
                <a:gd name="T2" fmla="*/ 3 w 6"/>
                <a:gd name="T3" fmla="*/ 1 h 4"/>
                <a:gd name="T4" fmla="*/ 1 w 6"/>
                <a:gd name="T5" fmla="*/ 0 h 4"/>
                <a:gd name="T6" fmla="*/ 6 w 6"/>
                <a:gd name="T7" fmla="*/ 1 h 4"/>
                <a:gd name="T8" fmla="*/ 5 w 6"/>
                <a:gd name="T9" fmla="*/ 3 h 4"/>
                <a:gd name="T10" fmla="*/ 0 w 6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4">
                  <a:moveTo>
                    <a:pt x="0" y="2"/>
                  </a:moveTo>
                  <a:cubicBezTo>
                    <a:pt x="1" y="2"/>
                    <a:pt x="3" y="2"/>
                    <a:pt x="3" y="1"/>
                  </a:cubicBezTo>
                  <a:cubicBezTo>
                    <a:pt x="2" y="1"/>
                    <a:pt x="1" y="1"/>
                    <a:pt x="1" y="0"/>
                  </a:cubicBezTo>
                  <a:cubicBezTo>
                    <a:pt x="3" y="1"/>
                    <a:pt x="6" y="0"/>
                    <a:pt x="6" y="1"/>
                  </a:cubicBezTo>
                  <a:cubicBezTo>
                    <a:pt x="5" y="1"/>
                    <a:pt x="5" y="2"/>
                    <a:pt x="5" y="3"/>
                  </a:cubicBezTo>
                  <a:cubicBezTo>
                    <a:pt x="3" y="3"/>
                    <a:pt x="1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00"/>
                </a:solidFill>
                <a:latin typeface="+mn-lt"/>
                <a:ea typeface="+mn-ea"/>
              </a:endParaRPr>
            </a:p>
          </p:txBody>
        </p:sp>
        <p:sp>
          <p:nvSpPr>
            <p:cNvPr id="40" name="Freeform 61"/>
            <p:cNvSpPr>
              <a:spLocks/>
            </p:cNvSpPr>
            <p:nvPr/>
          </p:nvSpPr>
          <p:spPr bwMode="auto">
            <a:xfrm>
              <a:off x="8043034" y="4305300"/>
              <a:ext cx="99952" cy="19050"/>
            </a:xfrm>
            <a:custGeom>
              <a:avLst/>
              <a:gdLst>
                <a:gd name="T0" fmla="*/ 16 w 18"/>
                <a:gd name="T1" fmla="*/ 5 h 6"/>
                <a:gd name="T2" fmla="*/ 9 w 18"/>
                <a:gd name="T3" fmla="*/ 3 h 6"/>
                <a:gd name="T4" fmla="*/ 16 w 18"/>
                <a:gd name="T5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" h="6">
                  <a:moveTo>
                    <a:pt x="16" y="5"/>
                  </a:moveTo>
                  <a:cubicBezTo>
                    <a:pt x="12" y="6"/>
                    <a:pt x="13" y="3"/>
                    <a:pt x="9" y="3"/>
                  </a:cubicBezTo>
                  <a:cubicBezTo>
                    <a:pt x="0" y="3"/>
                    <a:pt x="18" y="0"/>
                    <a:pt x="16" y="5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00"/>
                </a:solidFill>
                <a:latin typeface="+mn-lt"/>
                <a:ea typeface="+mn-ea"/>
              </a:endParaRPr>
            </a:p>
          </p:txBody>
        </p:sp>
        <p:sp>
          <p:nvSpPr>
            <p:cNvPr id="47" name="Freeform 68"/>
            <p:cNvSpPr>
              <a:spLocks/>
            </p:cNvSpPr>
            <p:nvPr/>
          </p:nvSpPr>
          <p:spPr bwMode="auto">
            <a:xfrm>
              <a:off x="7429438" y="4286250"/>
              <a:ext cx="136047" cy="22225"/>
            </a:xfrm>
            <a:custGeom>
              <a:avLst/>
              <a:gdLst>
                <a:gd name="T0" fmla="*/ 0 w 24"/>
                <a:gd name="T1" fmla="*/ 4 h 7"/>
                <a:gd name="T2" fmla="*/ 23 w 24"/>
                <a:gd name="T3" fmla="*/ 4 h 7"/>
                <a:gd name="T4" fmla="*/ 0 w 24"/>
                <a:gd name="T5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" h="7">
                  <a:moveTo>
                    <a:pt x="0" y="4"/>
                  </a:moveTo>
                  <a:cubicBezTo>
                    <a:pt x="6" y="4"/>
                    <a:pt x="24" y="0"/>
                    <a:pt x="23" y="4"/>
                  </a:cubicBezTo>
                  <a:cubicBezTo>
                    <a:pt x="18" y="4"/>
                    <a:pt x="6" y="7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00"/>
                </a:solidFill>
                <a:latin typeface="+mn-lt"/>
                <a:ea typeface="+mn-ea"/>
              </a:endParaRPr>
            </a:p>
          </p:txBody>
        </p:sp>
        <p:sp>
          <p:nvSpPr>
            <p:cNvPr id="52" name="Freeform 73"/>
            <p:cNvSpPr>
              <a:spLocks/>
            </p:cNvSpPr>
            <p:nvPr/>
          </p:nvSpPr>
          <p:spPr bwMode="auto">
            <a:xfrm>
              <a:off x="7179558" y="4341813"/>
              <a:ext cx="61082" cy="15875"/>
            </a:xfrm>
            <a:custGeom>
              <a:avLst/>
              <a:gdLst>
                <a:gd name="T0" fmla="*/ 11 w 11"/>
                <a:gd name="T1" fmla="*/ 2 h 5"/>
                <a:gd name="T2" fmla="*/ 7 w 11"/>
                <a:gd name="T3" fmla="*/ 5 h 5"/>
                <a:gd name="T4" fmla="*/ 0 w 11"/>
                <a:gd name="T5" fmla="*/ 2 h 5"/>
                <a:gd name="T6" fmla="*/ 11 w 11"/>
                <a:gd name="T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5">
                  <a:moveTo>
                    <a:pt x="11" y="2"/>
                  </a:moveTo>
                  <a:cubicBezTo>
                    <a:pt x="6" y="1"/>
                    <a:pt x="10" y="5"/>
                    <a:pt x="7" y="5"/>
                  </a:cubicBezTo>
                  <a:cubicBezTo>
                    <a:pt x="5" y="4"/>
                    <a:pt x="0" y="5"/>
                    <a:pt x="0" y="2"/>
                  </a:cubicBezTo>
                  <a:cubicBezTo>
                    <a:pt x="3" y="2"/>
                    <a:pt x="9" y="0"/>
                    <a:pt x="11" y="2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00"/>
                </a:solidFill>
                <a:latin typeface="+mn-lt"/>
                <a:ea typeface="+mn-ea"/>
              </a:endParaRPr>
            </a:p>
          </p:txBody>
        </p:sp>
        <p:sp>
          <p:nvSpPr>
            <p:cNvPr id="53" name="Freeform 74"/>
            <p:cNvSpPr>
              <a:spLocks/>
            </p:cNvSpPr>
            <p:nvPr/>
          </p:nvSpPr>
          <p:spPr bwMode="auto">
            <a:xfrm>
              <a:off x="6951889" y="4324350"/>
              <a:ext cx="124941" cy="14288"/>
            </a:xfrm>
            <a:custGeom>
              <a:avLst/>
              <a:gdLst>
                <a:gd name="T0" fmla="*/ 22 w 22"/>
                <a:gd name="T1" fmla="*/ 2 h 4"/>
                <a:gd name="T2" fmla="*/ 0 w 22"/>
                <a:gd name="T3" fmla="*/ 2 h 4"/>
                <a:gd name="T4" fmla="*/ 22 w 22"/>
                <a:gd name="T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4">
                  <a:moveTo>
                    <a:pt x="22" y="2"/>
                  </a:moveTo>
                  <a:cubicBezTo>
                    <a:pt x="16" y="2"/>
                    <a:pt x="1" y="4"/>
                    <a:pt x="0" y="2"/>
                  </a:cubicBezTo>
                  <a:cubicBezTo>
                    <a:pt x="6" y="2"/>
                    <a:pt x="22" y="0"/>
                    <a:pt x="22" y="2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00"/>
                </a:solidFill>
                <a:latin typeface="+mn-lt"/>
                <a:ea typeface="+mn-ea"/>
              </a:endParaRPr>
            </a:p>
          </p:txBody>
        </p:sp>
        <p:sp>
          <p:nvSpPr>
            <p:cNvPr id="55" name="Freeform 76"/>
            <p:cNvSpPr>
              <a:spLocks/>
            </p:cNvSpPr>
            <p:nvPr/>
          </p:nvSpPr>
          <p:spPr bwMode="auto">
            <a:xfrm>
              <a:off x="6907466" y="4308475"/>
              <a:ext cx="102730" cy="9525"/>
            </a:xfrm>
            <a:custGeom>
              <a:avLst/>
              <a:gdLst>
                <a:gd name="T0" fmla="*/ 0 w 18"/>
                <a:gd name="T1" fmla="*/ 2 h 3"/>
                <a:gd name="T2" fmla="*/ 18 w 18"/>
                <a:gd name="T3" fmla="*/ 2 h 3"/>
                <a:gd name="T4" fmla="*/ 0 w 18"/>
                <a:gd name="T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" h="3">
                  <a:moveTo>
                    <a:pt x="0" y="2"/>
                  </a:moveTo>
                  <a:cubicBezTo>
                    <a:pt x="3" y="1"/>
                    <a:pt x="15" y="0"/>
                    <a:pt x="18" y="2"/>
                  </a:cubicBezTo>
                  <a:cubicBezTo>
                    <a:pt x="11" y="3"/>
                    <a:pt x="4" y="3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00"/>
                </a:solidFill>
                <a:latin typeface="+mn-lt"/>
                <a:ea typeface="+mn-ea"/>
              </a:endParaRPr>
            </a:p>
          </p:txBody>
        </p:sp>
        <p:sp>
          <p:nvSpPr>
            <p:cNvPr id="58" name="Freeform 79"/>
            <p:cNvSpPr>
              <a:spLocks/>
            </p:cNvSpPr>
            <p:nvPr/>
          </p:nvSpPr>
          <p:spPr bwMode="auto">
            <a:xfrm>
              <a:off x="6771420" y="4314825"/>
              <a:ext cx="72188" cy="9525"/>
            </a:xfrm>
            <a:custGeom>
              <a:avLst/>
              <a:gdLst>
                <a:gd name="T0" fmla="*/ 11 w 13"/>
                <a:gd name="T1" fmla="*/ 0 h 3"/>
                <a:gd name="T2" fmla="*/ 13 w 13"/>
                <a:gd name="T3" fmla="*/ 2 h 3"/>
                <a:gd name="T4" fmla="*/ 11 w 13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" h="3">
                  <a:moveTo>
                    <a:pt x="11" y="0"/>
                  </a:moveTo>
                  <a:cubicBezTo>
                    <a:pt x="11" y="1"/>
                    <a:pt x="13" y="1"/>
                    <a:pt x="13" y="2"/>
                  </a:cubicBezTo>
                  <a:cubicBezTo>
                    <a:pt x="1" y="3"/>
                    <a:pt x="0" y="2"/>
                    <a:pt x="11" y="0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00"/>
                </a:solidFill>
                <a:latin typeface="+mn-lt"/>
                <a:ea typeface="+mn-ea"/>
              </a:endParaRPr>
            </a:p>
          </p:txBody>
        </p:sp>
        <p:sp>
          <p:nvSpPr>
            <p:cNvPr id="59" name="Freeform 80"/>
            <p:cNvSpPr>
              <a:spLocks/>
            </p:cNvSpPr>
            <p:nvPr/>
          </p:nvSpPr>
          <p:spPr bwMode="auto">
            <a:xfrm>
              <a:off x="6629821" y="4330700"/>
              <a:ext cx="124941" cy="14288"/>
            </a:xfrm>
            <a:custGeom>
              <a:avLst/>
              <a:gdLst>
                <a:gd name="T0" fmla="*/ 0 w 22"/>
                <a:gd name="T1" fmla="*/ 2 h 4"/>
                <a:gd name="T2" fmla="*/ 22 w 22"/>
                <a:gd name="T3" fmla="*/ 2 h 4"/>
                <a:gd name="T4" fmla="*/ 0 w 22"/>
                <a:gd name="T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4">
                  <a:moveTo>
                    <a:pt x="0" y="2"/>
                  </a:moveTo>
                  <a:cubicBezTo>
                    <a:pt x="2" y="0"/>
                    <a:pt x="20" y="2"/>
                    <a:pt x="22" y="2"/>
                  </a:cubicBezTo>
                  <a:cubicBezTo>
                    <a:pt x="15" y="2"/>
                    <a:pt x="5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00"/>
                </a:solidFill>
                <a:latin typeface="+mn-lt"/>
                <a:ea typeface="+mn-ea"/>
              </a:endParaRPr>
            </a:p>
          </p:txBody>
        </p:sp>
        <p:sp>
          <p:nvSpPr>
            <p:cNvPr id="60" name="Freeform 81"/>
            <p:cNvSpPr>
              <a:spLocks/>
            </p:cNvSpPr>
            <p:nvPr/>
          </p:nvSpPr>
          <p:spPr bwMode="auto">
            <a:xfrm>
              <a:off x="6646479" y="4318000"/>
              <a:ext cx="97177" cy="9525"/>
            </a:xfrm>
            <a:custGeom>
              <a:avLst/>
              <a:gdLst>
                <a:gd name="T0" fmla="*/ 2 w 17"/>
                <a:gd name="T1" fmla="*/ 1 h 3"/>
                <a:gd name="T2" fmla="*/ 15 w 17"/>
                <a:gd name="T3" fmla="*/ 2 h 3"/>
                <a:gd name="T4" fmla="*/ 2 w 17"/>
                <a:gd name="T5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7" h="3">
                  <a:moveTo>
                    <a:pt x="2" y="1"/>
                  </a:moveTo>
                  <a:cubicBezTo>
                    <a:pt x="6" y="2"/>
                    <a:pt x="17" y="0"/>
                    <a:pt x="15" y="2"/>
                  </a:cubicBezTo>
                  <a:cubicBezTo>
                    <a:pt x="12" y="1"/>
                    <a:pt x="0" y="3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00"/>
                </a:solidFill>
                <a:latin typeface="+mn-lt"/>
                <a:ea typeface="+mn-ea"/>
              </a:endParaRPr>
            </a:p>
          </p:txBody>
        </p:sp>
        <p:sp>
          <p:nvSpPr>
            <p:cNvPr id="62" name="Freeform 83"/>
            <p:cNvSpPr>
              <a:spLocks/>
            </p:cNvSpPr>
            <p:nvPr/>
          </p:nvSpPr>
          <p:spPr bwMode="auto">
            <a:xfrm>
              <a:off x="6452128" y="4318000"/>
              <a:ext cx="147153" cy="17463"/>
            </a:xfrm>
            <a:custGeom>
              <a:avLst/>
              <a:gdLst>
                <a:gd name="T0" fmla="*/ 0 w 26"/>
                <a:gd name="T1" fmla="*/ 3 h 5"/>
                <a:gd name="T2" fmla="*/ 26 w 26"/>
                <a:gd name="T3" fmla="*/ 3 h 5"/>
                <a:gd name="T4" fmla="*/ 0 w 26"/>
                <a:gd name="T5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6" h="5">
                  <a:moveTo>
                    <a:pt x="0" y="3"/>
                  </a:moveTo>
                  <a:cubicBezTo>
                    <a:pt x="10" y="2"/>
                    <a:pt x="17" y="0"/>
                    <a:pt x="26" y="3"/>
                  </a:cubicBezTo>
                  <a:cubicBezTo>
                    <a:pt x="20" y="3"/>
                    <a:pt x="7" y="5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00"/>
                </a:solidFill>
                <a:latin typeface="+mn-lt"/>
                <a:ea typeface="+mn-ea"/>
              </a:endParaRPr>
            </a:p>
          </p:txBody>
        </p:sp>
        <p:sp>
          <p:nvSpPr>
            <p:cNvPr id="64" name="Freeform 85"/>
            <p:cNvSpPr>
              <a:spLocks/>
            </p:cNvSpPr>
            <p:nvPr/>
          </p:nvSpPr>
          <p:spPr bwMode="auto">
            <a:xfrm>
              <a:off x="6402152" y="4200525"/>
              <a:ext cx="80518" cy="12700"/>
            </a:xfrm>
            <a:custGeom>
              <a:avLst/>
              <a:gdLst>
                <a:gd name="T0" fmla="*/ 13 w 14"/>
                <a:gd name="T1" fmla="*/ 3 h 4"/>
                <a:gd name="T2" fmla="*/ 1 w 14"/>
                <a:gd name="T3" fmla="*/ 4 h 4"/>
                <a:gd name="T4" fmla="*/ 13 w 14"/>
                <a:gd name="T5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" h="4">
                  <a:moveTo>
                    <a:pt x="13" y="3"/>
                  </a:moveTo>
                  <a:cubicBezTo>
                    <a:pt x="8" y="4"/>
                    <a:pt x="5" y="2"/>
                    <a:pt x="1" y="4"/>
                  </a:cubicBezTo>
                  <a:cubicBezTo>
                    <a:pt x="0" y="1"/>
                    <a:pt x="14" y="0"/>
                    <a:pt x="13" y="3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00"/>
                </a:solidFill>
                <a:latin typeface="+mn-lt"/>
                <a:ea typeface="+mn-ea"/>
              </a:endParaRPr>
            </a:p>
          </p:txBody>
        </p:sp>
        <p:sp>
          <p:nvSpPr>
            <p:cNvPr id="66" name="Freeform 87"/>
            <p:cNvSpPr>
              <a:spLocks/>
            </p:cNvSpPr>
            <p:nvPr/>
          </p:nvSpPr>
          <p:spPr bwMode="auto">
            <a:xfrm>
              <a:off x="6304977" y="4252913"/>
              <a:ext cx="97177" cy="12700"/>
            </a:xfrm>
            <a:custGeom>
              <a:avLst/>
              <a:gdLst>
                <a:gd name="T0" fmla="*/ 15 w 17"/>
                <a:gd name="T1" fmla="*/ 2 h 4"/>
                <a:gd name="T2" fmla="*/ 3 w 17"/>
                <a:gd name="T3" fmla="*/ 2 h 4"/>
                <a:gd name="T4" fmla="*/ 15 w 17"/>
                <a:gd name="T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7" h="4">
                  <a:moveTo>
                    <a:pt x="15" y="2"/>
                  </a:moveTo>
                  <a:cubicBezTo>
                    <a:pt x="12" y="2"/>
                    <a:pt x="0" y="4"/>
                    <a:pt x="3" y="2"/>
                  </a:cubicBezTo>
                  <a:cubicBezTo>
                    <a:pt x="6" y="2"/>
                    <a:pt x="17" y="0"/>
                    <a:pt x="15" y="2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00"/>
                </a:solidFill>
                <a:latin typeface="+mn-lt"/>
                <a:ea typeface="+mn-ea"/>
              </a:endParaRPr>
            </a:p>
          </p:txBody>
        </p:sp>
        <p:sp>
          <p:nvSpPr>
            <p:cNvPr id="67" name="Freeform 88"/>
            <p:cNvSpPr>
              <a:spLocks/>
            </p:cNvSpPr>
            <p:nvPr/>
          </p:nvSpPr>
          <p:spPr bwMode="auto">
            <a:xfrm>
              <a:off x="6266107" y="4321175"/>
              <a:ext cx="113835" cy="23813"/>
            </a:xfrm>
            <a:custGeom>
              <a:avLst/>
              <a:gdLst>
                <a:gd name="T0" fmla="*/ 0 w 20"/>
                <a:gd name="T1" fmla="*/ 3 h 7"/>
                <a:gd name="T2" fmla="*/ 20 w 20"/>
                <a:gd name="T3" fmla="*/ 4 h 7"/>
                <a:gd name="T4" fmla="*/ 0 w 20"/>
                <a:gd name="T5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7">
                  <a:moveTo>
                    <a:pt x="0" y="3"/>
                  </a:moveTo>
                  <a:cubicBezTo>
                    <a:pt x="7" y="3"/>
                    <a:pt x="17" y="0"/>
                    <a:pt x="20" y="4"/>
                  </a:cubicBezTo>
                  <a:cubicBezTo>
                    <a:pt x="15" y="2"/>
                    <a:pt x="4" y="7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00"/>
                </a:solidFill>
                <a:latin typeface="+mn-lt"/>
                <a:ea typeface="+mn-ea"/>
              </a:endParaRPr>
            </a:p>
          </p:txBody>
        </p:sp>
        <p:sp>
          <p:nvSpPr>
            <p:cNvPr id="71" name="Freeform 92"/>
            <p:cNvSpPr>
              <a:spLocks/>
            </p:cNvSpPr>
            <p:nvPr/>
          </p:nvSpPr>
          <p:spPr bwMode="auto">
            <a:xfrm>
              <a:off x="6157824" y="4327525"/>
              <a:ext cx="102730" cy="14288"/>
            </a:xfrm>
            <a:custGeom>
              <a:avLst/>
              <a:gdLst>
                <a:gd name="T0" fmla="*/ 0 w 18"/>
                <a:gd name="T1" fmla="*/ 3 h 4"/>
                <a:gd name="T2" fmla="*/ 18 w 18"/>
                <a:gd name="T3" fmla="*/ 2 h 4"/>
                <a:gd name="T4" fmla="*/ 0 w 18"/>
                <a:gd name="T5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" h="4">
                  <a:moveTo>
                    <a:pt x="0" y="3"/>
                  </a:moveTo>
                  <a:cubicBezTo>
                    <a:pt x="1" y="0"/>
                    <a:pt x="15" y="1"/>
                    <a:pt x="18" y="2"/>
                  </a:cubicBezTo>
                  <a:cubicBezTo>
                    <a:pt x="12" y="4"/>
                    <a:pt x="8" y="2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00"/>
                </a:solidFill>
                <a:latin typeface="+mn-lt"/>
                <a:ea typeface="+mn-ea"/>
              </a:endParaRPr>
            </a:p>
          </p:txBody>
        </p:sp>
        <p:sp>
          <p:nvSpPr>
            <p:cNvPr id="72" name="Freeform 93"/>
            <p:cNvSpPr>
              <a:spLocks/>
            </p:cNvSpPr>
            <p:nvPr/>
          </p:nvSpPr>
          <p:spPr bwMode="auto">
            <a:xfrm>
              <a:off x="6113401" y="4348163"/>
              <a:ext cx="88846" cy="9525"/>
            </a:xfrm>
            <a:custGeom>
              <a:avLst/>
              <a:gdLst>
                <a:gd name="T0" fmla="*/ 3 w 16"/>
                <a:gd name="T1" fmla="*/ 1 h 3"/>
                <a:gd name="T2" fmla="*/ 12 w 16"/>
                <a:gd name="T3" fmla="*/ 2 h 3"/>
                <a:gd name="T4" fmla="*/ 3 w 16"/>
                <a:gd name="T5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3">
                  <a:moveTo>
                    <a:pt x="3" y="1"/>
                  </a:moveTo>
                  <a:cubicBezTo>
                    <a:pt x="6" y="2"/>
                    <a:pt x="16" y="0"/>
                    <a:pt x="12" y="2"/>
                  </a:cubicBezTo>
                  <a:cubicBezTo>
                    <a:pt x="10" y="2"/>
                    <a:pt x="0" y="3"/>
                    <a:pt x="3" y="1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00"/>
                </a:solidFill>
                <a:latin typeface="+mn-lt"/>
                <a:ea typeface="+mn-ea"/>
              </a:endParaRPr>
            </a:p>
          </p:txBody>
        </p:sp>
        <p:sp>
          <p:nvSpPr>
            <p:cNvPr id="73" name="Freeform 94"/>
            <p:cNvSpPr>
              <a:spLocks/>
            </p:cNvSpPr>
            <p:nvPr/>
          </p:nvSpPr>
          <p:spPr bwMode="auto">
            <a:xfrm>
              <a:off x="5308230" y="4206875"/>
              <a:ext cx="844041" cy="25400"/>
            </a:xfrm>
            <a:custGeom>
              <a:avLst/>
              <a:gdLst>
                <a:gd name="T0" fmla="*/ 0 w 149"/>
                <a:gd name="T1" fmla="*/ 5 h 8"/>
                <a:gd name="T2" fmla="*/ 149 w 149"/>
                <a:gd name="T3" fmla="*/ 3 h 8"/>
                <a:gd name="T4" fmla="*/ 74 w 149"/>
                <a:gd name="T5" fmla="*/ 6 h 8"/>
                <a:gd name="T6" fmla="*/ 0 w 149"/>
                <a:gd name="T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9" h="8">
                  <a:moveTo>
                    <a:pt x="0" y="5"/>
                  </a:moveTo>
                  <a:cubicBezTo>
                    <a:pt x="45" y="6"/>
                    <a:pt x="109" y="0"/>
                    <a:pt x="149" y="3"/>
                  </a:cubicBezTo>
                  <a:cubicBezTo>
                    <a:pt x="126" y="5"/>
                    <a:pt x="100" y="6"/>
                    <a:pt x="74" y="6"/>
                  </a:cubicBezTo>
                  <a:cubicBezTo>
                    <a:pt x="51" y="7"/>
                    <a:pt x="26" y="8"/>
                    <a:pt x="0" y="5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00"/>
                </a:solidFill>
                <a:latin typeface="+mn-lt"/>
                <a:ea typeface="+mn-ea"/>
              </a:endParaRPr>
            </a:p>
          </p:txBody>
        </p:sp>
        <p:sp>
          <p:nvSpPr>
            <p:cNvPr id="74" name="Freeform 95"/>
            <p:cNvSpPr>
              <a:spLocks/>
            </p:cNvSpPr>
            <p:nvPr/>
          </p:nvSpPr>
          <p:spPr bwMode="auto">
            <a:xfrm>
              <a:off x="5941261" y="4351338"/>
              <a:ext cx="172140" cy="15875"/>
            </a:xfrm>
            <a:custGeom>
              <a:avLst/>
              <a:gdLst>
                <a:gd name="T0" fmla="*/ 0 w 30"/>
                <a:gd name="T1" fmla="*/ 1 h 5"/>
                <a:gd name="T2" fmla="*/ 30 w 30"/>
                <a:gd name="T3" fmla="*/ 2 h 5"/>
                <a:gd name="T4" fmla="*/ 0 w 30"/>
                <a:gd name="T5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" h="5">
                  <a:moveTo>
                    <a:pt x="0" y="1"/>
                  </a:moveTo>
                  <a:cubicBezTo>
                    <a:pt x="10" y="1"/>
                    <a:pt x="23" y="0"/>
                    <a:pt x="30" y="2"/>
                  </a:cubicBezTo>
                  <a:cubicBezTo>
                    <a:pt x="20" y="1"/>
                    <a:pt x="3" y="5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00"/>
                </a:solidFill>
                <a:latin typeface="+mn-lt"/>
                <a:ea typeface="+mn-ea"/>
              </a:endParaRPr>
            </a:p>
          </p:txBody>
        </p:sp>
        <p:sp>
          <p:nvSpPr>
            <p:cNvPr id="75" name="Freeform 96"/>
            <p:cNvSpPr>
              <a:spLocks/>
            </p:cNvSpPr>
            <p:nvPr/>
          </p:nvSpPr>
          <p:spPr bwMode="auto">
            <a:xfrm>
              <a:off x="5624746" y="4338638"/>
              <a:ext cx="169364" cy="9525"/>
            </a:xfrm>
            <a:custGeom>
              <a:avLst/>
              <a:gdLst>
                <a:gd name="T0" fmla="*/ 0 w 30"/>
                <a:gd name="T1" fmla="*/ 2 h 3"/>
                <a:gd name="T2" fmla="*/ 30 w 30"/>
                <a:gd name="T3" fmla="*/ 1 h 3"/>
                <a:gd name="T4" fmla="*/ 0 w 30"/>
                <a:gd name="T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" h="3">
                  <a:moveTo>
                    <a:pt x="0" y="2"/>
                  </a:moveTo>
                  <a:cubicBezTo>
                    <a:pt x="12" y="0"/>
                    <a:pt x="18" y="0"/>
                    <a:pt x="30" y="1"/>
                  </a:cubicBezTo>
                  <a:cubicBezTo>
                    <a:pt x="21" y="3"/>
                    <a:pt x="14" y="3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00"/>
                </a:solidFill>
                <a:latin typeface="+mn-lt"/>
                <a:ea typeface="+mn-ea"/>
              </a:endParaRPr>
            </a:p>
          </p:txBody>
        </p:sp>
        <p:sp>
          <p:nvSpPr>
            <p:cNvPr id="79" name="Freeform 100"/>
            <p:cNvSpPr>
              <a:spLocks/>
            </p:cNvSpPr>
            <p:nvPr/>
          </p:nvSpPr>
          <p:spPr bwMode="auto">
            <a:xfrm>
              <a:off x="5438724" y="4341813"/>
              <a:ext cx="116611" cy="12700"/>
            </a:xfrm>
            <a:custGeom>
              <a:avLst/>
              <a:gdLst>
                <a:gd name="T0" fmla="*/ 0 w 21"/>
                <a:gd name="T1" fmla="*/ 2 h 4"/>
                <a:gd name="T2" fmla="*/ 21 w 21"/>
                <a:gd name="T3" fmla="*/ 1 h 4"/>
                <a:gd name="T4" fmla="*/ 0 w 21"/>
                <a:gd name="T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" h="4">
                  <a:moveTo>
                    <a:pt x="0" y="2"/>
                  </a:moveTo>
                  <a:cubicBezTo>
                    <a:pt x="6" y="1"/>
                    <a:pt x="14" y="0"/>
                    <a:pt x="21" y="1"/>
                  </a:cubicBezTo>
                  <a:cubicBezTo>
                    <a:pt x="15" y="3"/>
                    <a:pt x="7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00"/>
                </a:solidFill>
                <a:latin typeface="+mn-lt"/>
                <a:ea typeface="+mn-ea"/>
              </a:endParaRPr>
            </a:p>
          </p:txBody>
        </p:sp>
        <p:sp>
          <p:nvSpPr>
            <p:cNvPr id="80" name="Freeform 101"/>
            <p:cNvSpPr>
              <a:spLocks/>
            </p:cNvSpPr>
            <p:nvPr/>
          </p:nvSpPr>
          <p:spPr bwMode="auto">
            <a:xfrm>
              <a:off x="5466489" y="4179888"/>
              <a:ext cx="83293" cy="14288"/>
            </a:xfrm>
            <a:custGeom>
              <a:avLst/>
              <a:gdLst>
                <a:gd name="T0" fmla="*/ 12 w 15"/>
                <a:gd name="T1" fmla="*/ 2 h 4"/>
                <a:gd name="T2" fmla="*/ 2 w 15"/>
                <a:gd name="T3" fmla="*/ 4 h 4"/>
                <a:gd name="T4" fmla="*/ 12 w 15"/>
                <a:gd name="T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" h="4">
                  <a:moveTo>
                    <a:pt x="12" y="2"/>
                  </a:moveTo>
                  <a:cubicBezTo>
                    <a:pt x="8" y="3"/>
                    <a:pt x="4" y="2"/>
                    <a:pt x="2" y="4"/>
                  </a:cubicBezTo>
                  <a:cubicBezTo>
                    <a:pt x="0" y="0"/>
                    <a:pt x="15" y="1"/>
                    <a:pt x="12" y="2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00"/>
                </a:solidFill>
                <a:latin typeface="+mn-lt"/>
                <a:ea typeface="+mn-ea"/>
              </a:endParaRPr>
            </a:p>
          </p:txBody>
        </p:sp>
        <p:sp>
          <p:nvSpPr>
            <p:cNvPr id="81" name="Freeform 102"/>
            <p:cNvSpPr>
              <a:spLocks/>
            </p:cNvSpPr>
            <p:nvPr/>
          </p:nvSpPr>
          <p:spPr bwMode="auto">
            <a:xfrm>
              <a:off x="5283243" y="4338638"/>
              <a:ext cx="149928" cy="15875"/>
            </a:xfrm>
            <a:custGeom>
              <a:avLst/>
              <a:gdLst>
                <a:gd name="T0" fmla="*/ 26 w 26"/>
                <a:gd name="T1" fmla="*/ 4 h 5"/>
                <a:gd name="T2" fmla="*/ 0 w 26"/>
                <a:gd name="T3" fmla="*/ 3 h 5"/>
                <a:gd name="T4" fmla="*/ 26 w 26"/>
                <a:gd name="T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6" h="5">
                  <a:moveTo>
                    <a:pt x="26" y="4"/>
                  </a:moveTo>
                  <a:cubicBezTo>
                    <a:pt x="16" y="5"/>
                    <a:pt x="10" y="4"/>
                    <a:pt x="0" y="3"/>
                  </a:cubicBezTo>
                  <a:cubicBezTo>
                    <a:pt x="8" y="2"/>
                    <a:pt x="24" y="0"/>
                    <a:pt x="26" y="4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00"/>
                </a:solidFill>
                <a:latin typeface="+mn-lt"/>
                <a:ea typeface="+mn-ea"/>
              </a:endParaRPr>
            </a:p>
          </p:txBody>
        </p:sp>
        <p:sp>
          <p:nvSpPr>
            <p:cNvPr id="82" name="Freeform 103"/>
            <p:cNvSpPr>
              <a:spLocks/>
            </p:cNvSpPr>
            <p:nvPr/>
          </p:nvSpPr>
          <p:spPr bwMode="auto">
            <a:xfrm>
              <a:off x="5261032" y="4360863"/>
              <a:ext cx="141600" cy="9525"/>
            </a:xfrm>
            <a:custGeom>
              <a:avLst/>
              <a:gdLst>
                <a:gd name="T0" fmla="*/ 8 w 25"/>
                <a:gd name="T1" fmla="*/ 0 h 3"/>
                <a:gd name="T2" fmla="*/ 14 w 25"/>
                <a:gd name="T3" fmla="*/ 2 h 3"/>
                <a:gd name="T4" fmla="*/ 0 w 25"/>
                <a:gd name="T5" fmla="*/ 1 h 3"/>
                <a:gd name="T6" fmla="*/ 8 w 25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3">
                  <a:moveTo>
                    <a:pt x="8" y="0"/>
                  </a:moveTo>
                  <a:cubicBezTo>
                    <a:pt x="11" y="0"/>
                    <a:pt x="25" y="1"/>
                    <a:pt x="14" y="2"/>
                  </a:cubicBezTo>
                  <a:cubicBezTo>
                    <a:pt x="11" y="2"/>
                    <a:pt x="5" y="3"/>
                    <a:pt x="0" y="1"/>
                  </a:cubicBezTo>
                  <a:cubicBezTo>
                    <a:pt x="3" y="1"/>
                    <a:pt x="5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00"/>
                </a:solidFill>
                <a:latin typeface="+mn-lt"/>
                <a:ea typeface="+mn-ea"/>
              </a:endParaRPr>
            </a:p>
          </p:txBody>
        </p:sp>
        <p:sp>
          <p:nvSpPr>
            <p:cNvPr id="84" name="Freeform 105"/>
            <p:cNvSpPr>
              <a:spLocks/>
            </p:cNvSpPr>
            <p:nvPr/>
          </p:nvSpPr>
          <p:spPr bwMode="auto">
            <a:xfrm>
              <a:off x="5199950" y="4219575"/>
              <a:ext cx="88846" cy="17463"/>
            </a:xfrm>
            <a:custGeom>
              <a:avLst/>
              <a:gdLst>
                <a:gd name="T0" fmla="*/ 0 w 16"/>
                <a:gd name="T1" fmla="*/ 3 h 5"/>
                <a:gd name="T2" fmla="*/ 16 w 16"/>
                <a:gd name="T3" fmla="*/ 3 h 5"/>
                <a:gd name="T4" fmla="*/ 0 w 16"/>
                <a:gd name="T5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5">
                  <a:moveTo>
                    <a:pt x="0" y="3"/>
                  </a:moveTo>
                  <a:cubicBezTo>
                    <a:pt x="2" y="2"/>
                    <a:pt x="12" y="0"/>
                    <a:pt x="16" y="3"/>
                  </a:cubicBezTo>
                  <a:cubicBezTo>
                    <a:pt x="11" y="3"/>
                    <a:pt x="3" y="5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00"/>
                </a:solidFill>
                <a:latin typeface="+mn-lt"/>
                <a:ea typeface="+mn-ea"/>
              </a:endParaRPr>
            </a:p>
          </p:txBody>
        </p:sp>
        <p:sp>
          <p:nvSpPr>
            <p:cNvPr id="86" name="Freeform 107"/>
            <p:cNvSpPr>
              <a:spLocks/>
            </p:cNvSpPr>
            <p:nvPr/>
          </p:nvSpPr>
          <p:spPr bwMode="auto">
            <a:xfrm>
              <a:off x="5027810" y="4344988"/>
              <a:ext cx="136047" cy="12700"/>
            </a:xfrm>
            <a:custGeom>
              <a:avLst/>
              <a:gdLst>
                <a:gd name="T0" fmla="*/ 24 w 24"/>
                <a:gd name="T1" fmla="*/ 1 h 4"/>
                <a:gd name="T2" fmla="*/ 0 w 24"/>
                <a:gd name="T3" fmla="*/ 2 h 4"/>
                <a:gd name="T4" fmla="*/ 24 w 24"/>
                <a:gd name="T5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" h="4">
                  <a:moveTo>
                    <a:pt x="24" y="1"/>
                  </a:moveTo>
                  <a:cubicBezTo>
                    <a:pt x="15" y="4"/>
                    <a:pt x="8" y="4"/>
                    <a:pt x="0" y="2"/>
                  </a:cubicBezTo>
                  <a:cubicBezTo>
                    <a:pt x="7" y="2"/>
                    <a:pt x="18" y="0"/>
                    <a:pt x="24" y="1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00"/>
                </a:solidFill>
                <a:latin typeface="+mn-lt"/>
                <a:ea typeface="+mn-ea"/>
              </a:endParaRPr>
            </a:p>
          </p:txBody>
        </p:sp>
        <p:sp>
          <p:nvSpPr>
            <p:cNvPr id="87" name="Freeform 108"/>
            <p:cNvSpPr>
              <a:spLocks/>
            </p:cNvSpPr>
            <p:nvPr/>
          </p:nvSpPr>
          <p:spPr bwMode="auto">
            <a:xfrm>
              <a:off x="4433650" y="4222750"/>
              <a:ext cx="702443" cy="20638"/>
            </a:xfrm>
            <a:custGeom>
              <a:avLst/>
              <a:gdLst>
                <a:gd name="T0" fmla="*/ 0 w 124"/>
                <a:gd name="T1" fmla="*/ 0 h 6"/>
                <a:gd name="T2" fmla="*/ 123 w 124"/>
                <a:gd name="T3" fmla="*/ 1 h 6"/>
                <a:gd name="T4" fmla="*/ 123 w 124"/>
                <a:gd name="T5" fmla="*/ 3 h 6"/>
                <a:gd name="T6" fmla="*/ 22 w 124"/>
                <a:gd name="T7" fmla="*/ 3 h 6"/>
                <a:gd name="T8" fmla="*/ 0 w 124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4" h="6">
                  <a:moveTo>
                    <a:pt x="0" y="0"/>
                  </a:moveTo>
                  <a:cubicBezTo>
                    <a:pt x="43" y="0"/>
                    <a:pt x="80" y="0"/>
                    <a:pt x="123" y="1"/>
                  </a:cubicBezTo>
                  <a:cubicBezTo>
                    <a:pt x="124" y="1"/>
                    <a:pt x="124" y="3"/>
                    <a:pt x="123" y="3"/>
                  </a:cubicBezTo>
                  <a:cubicBezTo>
                    <a:pt x="90" y="3"/>
                    <a:pt x="53" y="3"/>
                    <a:pt x="22" y="3"/>
                  </a:cubicBezTo>
                  <a:cubicBezTo>
                    <a:pt x="15" y="3"/>
                    <a:pt x="5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00"/>
                </a:solidFill>
                <a:latin typeface="+mn-lt"/>
                <a:ea typeface="+mn-ea"/>
              </a:endParaRPr>
            </a:p>
          </p:txBody>
        </p:sp>
        <p:sp>
          <p:nvSpPr>
            <p:cNvPr id="88" name="Freeform 109"/>
            <p:cNvSpPr>
              <a:spLocks/>
            </p:cNvSpPr>
            <p:nvPr/>
          </p:nvSpPr>
          <p:spPr bwMode="auto">
            <a:xfrm>
              <a:off x="4955622" y="4305300"/>
              <a:ext cx="49976" cy="9525"/>
            </a:xfrm>
            <a:custGeom>
              <a:avLst/>
              <a:gdLst>
                <a:gd name="T0" fmla="*/ 0 w 9"/>
                <a:gd name="T1" fmla="*/ 1 h 3"/>
                <a:gd name="T2" fmla="*/ 9 w 9"/>
                <a:gd name="T3" fmla="*/ 2 h 3"/>
                <a:gd name="T4" fmla="*/ 0 w 9"/>
                <a:gd name="T5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3">
                  <a:moveTo>
                    <a:pt x="0" y="1"/>
                  </a:moveTo>
                  <a:cubicBezTo>
                    <a:pt x="4" y="1"/>
                    <a:pt x="8" y="0"/>
                    <a:pt x="9" y="2"/>
                  </a:cubicBezTo>
                  <a:cubicBezTo>
                    <a:pt x="5" y="2"/>
                    <a:pt x="1" y="3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00"/>
                </a:solidFill>
                <a:latin typeface="+mn-lt"/>
                <a:ea typeface="+mn-ea"/>
              </a:endParaRPr>
            </a:p>
          </p:txBody>
        </p:sp>
        <p:sp>
          <p:nvSpPr>
            <p:cNvPr id="89" name="Freeform 110"/>
            <p:cNvSpPr>
              <a:spLocks/>
            </p:cNvSpPr>
            <p:nvPr/>
          </p:nvSpPr>
          <p:spPr bwMode="auto">
            <a:xfrm>
              <a:off x="4902869" y="4256088"/>
              <a:ext cx="58306" cy="15875"/>
            </a:xfrm>
            <a:custGeom>
              <a:avLst/>
              <a:gdLst>
                <a:gd name="T0" fmla="*/ 0 w 10"/>
                <a:gd name="T1" fmla="*/ 2 h 5"/>
                <a:gd name="T2" fmla="*/ 9 w 10"/>
                <a:gd name="T3" fmla="*/ 3 h 5"/>
                <a:gd name="T4" fmla="*/ 0 w 10"/>
                <a:gd name="T5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5">
                  <a:moveTo>
                    <a:pt x="0" y="2"/>
                  </a:moveTo>
                  <a:cubicBezTo>
                    <a:pt x="3" y="2"/>
                    <a:pt x="10" y="0"/>
                    <a:pt x="9" y="3"/>
                  </a:cubicBezTo>
                  <a:cubicBezTo>
                    <a:pt x="4" y="2"/>
                    <a:pt x="2" y="5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00"/>
                </a:solidFill>
                <a:latin typeface="+mn-lt"/>
                <a:ea typeface="+mn-ea"/>
              </a:endParaRPr>
            </a:p>
          </p:txBody>
        </p:sp>
        <p:sp>
          <p:nvSpPr>
            <p:cNvPr id="90" name="Freeform 111"/>
            <p:cNvSpPr>
              <a:spLocks/>
            </p:cNvSpPr>
            <p:nvPr/>
          </p:nvSpPr>
          <p:spPr bwMode="auto">
            <a:xfrm>
              <a:off x="4814022" y="4489450"/>
              <a:ext cx="66635" cy="15875"/>
            </a:xfrm>
            <a:custGeom>
              <a:avLst/>
              <a:gdLst>
                <a:gd name="T0" fmla="*/ 0 w 12"/>
                <a:gd name="T1" fmla="*/ 1 h 5"/>
                <a:gd name="T2" fmla="*/ 12 w 12"/>
                <a:gd name="T3" fmla="*/ 2 h 5"/>
                <a:gd name="T4" fmla="*/ 0 w 12"/>
                <a:gd name="T5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" h="5">
                  <a:moveTo>
                    <a:pt x="0" y="1"/>
                  </a:moveTo>
                  <a:cubicBezTo>
                    <a:pt x="5" y="0"/>
                    <a:pt x="9" y="1"/>
                    <a:pt x="12" y="2"/>
                  </a:cubicBezTo>
                  <a:cubicBezTo>
                    <a:pt x="8" y="1"/>
                    <a:pt x="0" y="5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00"/>
                </a:solidFill>
                <a:latin typeface="+mn-lt"/>
                <a:ea typeface="+mn-ea"/>
              </a:endParaRPr>
            </a:p>
          </p:txBody>
        </p:sp>
        <p:sp>
          <p:nvSpPr>
            <p:cNvPr id="91" name="Freeform 112"/>
            <p:cNvSpPr>
              <a:spLocks/>
            </p:cNvSpPr>
            <p:nvPr/>
          </p:nvSpPr>
          <p:spPr bwMode="auto">
            <a:xfrm>
              <a:off x="4575248" y="4271963"/>
              <a:ext cx="102730" cy="9525"/>
            </a:xfrm>
            <a:custGeom>
              <a:avLst/>
              <a:gdLst>
                <a:gd name="T0" fmla="*/ 18 w 18"/>
                <a:gd name="T1" fmla="*/ 1 h 3"/>
                <a:gd name="T2" fmla="*/ 0 w 18"/>
                <a:gd name="T3" fmla="*/ 0 h 3"/>
                <a:gd name="T4" fmla="*/ 18 w 18"/>
                <a:gd name="T5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" h="3">
                  <a:moveTo>
                    <a:pt x="18" y="1"/>
                  </a:moveTo>
                  <a:cubicBezTo>
                    <a:pt x="11" y="2"/>
                    <a:pt x="4" y="3"/>
                    <a:pt x="0" y="0"/>
                  </a:cubicBezTo>
                  <a:cubicBezTo>
                    <a:pt x="5" y="1"/>
                    <a:pt x="17" y="0"/>
                    <a:pt x="18" y="1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00"/>
                </a:solidFill>
                <a:latin typeface="+mn-lt"/>
                <a:ea typeface="+mn-ea"/>
              </a:endParaRPr>
            </a:p>
          </p:txBody>
        </p:sp>
        <p:sp>
          <p:nvSpPr>
            <p:cNvPr id="92" name="Freeform 113"/>
            <p:cNvSpPr>
              <a:spLocks/>
            </p:cNvSpPr>
            <p:nvPr/>
          </p:nvSpPr>
          <p:spPr bwMode="auto">
            <a:xfrm>
              <a:off x="3939442" y="4471988"/>
              <a:ext cx="44423" cy="14288"/>
            </a:xfrm>
            <a:custGeom>
              <a:avLst/>
              <a:gdLst>
                <a:gd name="T0" fmla="*/ 0 w 8"/>
                <a:gd name="T1" fmla="*/ 1 h 4"/>
                <a:gd name="T2" fmla="*/ 8 w 8"/>
                <a:gd name="T3" fmla="*/ 2 h 4"/>
                <a:gd name="T4" fmla="*/ 0 w 8"/>
                <a:gd name="T5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4">
                  <a:moveTo>
                    <a:pt x="0" y="1"/>
                  </a:moveTo>
                  <a:cubicBezTo>
                    <a:pt x="3" y="2"/>
                    <a:pt x="8" y="0"/>
                    <a:pt x="8" y="2"/>
                  </a:cubicBezTo>
                  <a:cubicBezTo>
                    <a:pt x="5" y="3"/>
                    <a:pt x="2" y="4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00"/>
                </a:solidFill>
                <a:latin typeface="+mn-lt"/>
                <a:ea typeface="+mn-ea"/>
              </a:endParaRPr>
            </a:p>
          </p:txBody>
        </p:sp>
        <p:sp>
          <p:nvSpPr>
            <p:cNvPr id="93" name="Freeform 114"/>
            <p:cNvSpPr>
              <a:spLocks/>
            </p:cNvSpPr>
            <p:nvPr/>
          </p:nvSpPr>
          <p:spPr bwMode="auto">
            <a:xfrm>
              <a:off x="3336951" y="4430713"/>
              <a:ext cx="63859" cy="12700"/>
            </a:xfrm>
            <a:custGeom>
              <a:avLst/>
              <a:gdLst>
                <a:gd name="T0" fmla="*/ 0 w 11"/>
                <a:gd name="T1" fmla="*/ 0 h 4"/>
                <a:gd name="T2" fmla="*/ 11 w 11"/>
                <a:gd name="T3" fmla="*/ 1 h 4"/>
                <a:gd name="T4" fmla="*/ 0 w 11"/>
                <a:gd name="T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4">
                  <a:moveTo>
                    <a:pt x="0" y="0"/>
                  </a:moveTo>
                  <a:cubicBezTo>
                    <a:pt x="4" y="0"/>
                    <a:pt x="8" y="0"/>
                    <a:pt x="11" y="1"/>
                  </a:cubicBezTo>
                  <a:cubicBezTo>
                    <a:pt x="7" y="0"/>
                    <a:pt x="0" y="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00"/>
                </a:solidFill>
                <a:latin typeface="+mn-lt"/>
                <a:ea typeface="+mn-ea"/>
              </a:endParaRPr>
            </a:p>
          </p:txBody>
        </p:sp>
        <p:sp>
          <p:nvSpPr>
            <p:cNvPr id="94" name="Freeform 115"/>
            <p:cNvSpPr>
              <a:spLocks/>
            </p:cNvSpPr>
            <p:nvPr/>
          </p:nvSpPr>
          <p:spPr bwMode="auto">
            <a:xfrm>
              <a:off x="3248105" y="4425950"/>
              <a:ext cx="88846" cy="14288"/>
            </a:xfrm>
            <a:custGeom>
              <a:avLst/>
              <a:gdLst>
                <a:gd name="T0" fmla="*/ 0 w 16"/>
                <a:gd name="T1" fmla="*/ 1 h 4"/>
                <a:gd name="T2" fmla="*/ 14 w 16"/>
                <a:gd name="T3" fmla="*/ 3 h 4"/>
                <a:gd name="T4" fmla="*/ 0 w 16"/>
                <a:gd name="T5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4">
                  <a:moveTo>
                    <a:pt x="0" y="1"/>
                  </a:moveTo>
                  <a:cubicBezTo>
                    <a:pt x="3" y="0"/>
                    <a:pt x="16" y="0"/>
                    <a:pt x="14" y="3"/>
                  </a:cubicBezTo>
                  <a:cubicBezTo>
                    <a:pt x="11" y="1"/>
                    <a:pt x="4" y="4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00"/>
                </a:solidFill>
                <a:latin typeface="+mn-lt"/>
                <a:ea typeface="+mn-ea"/>
              </a:endParaRPr>
            </a:p>
          </p:txBody>
        </p:sp>
        <p:sp>
          <p:nvSpPr>
            <p:cNvPr id="95" name="Freeform 116"/>
            <p:cNvSpPr>
              <a:spLocks/>
            </p:cNvSpPr>
            <p:nvPr/>
          </p:nvSpPr>
          <p:spPr bwMode="auto">
            <a:xfrm>
              <a:off x="2820531" y="4425950"/>
              <a:ext cx="410915" cy="20638"/>
            </a:xfrm>
            <a:custGeom>
              <a:avLst/>
              <a:gdLst>
                <a:gd name="T0" fmla="*/ 0 w 72"/>
                <a:gd name="T1" fmla="*/ 1 h 6"/>
                <a:gd name="T2" fmla="*/ 72 w 72"/>
                <a:gd name="T3" fmla="*/ 2 h 6"/>
                <a:gd name="T4" fmla="*/ 42 w 72"/>
                <a:gd name="T5" fmla="*/ 2 h 6"/>
                <a:gd name="T6" fmla="*/ 0 w 72"/>
                <a:gd name="T7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2" h="6">
                  <a:moveTo>
                    <a:pt x="0" y="1"/>
                  </a:moveTo>
                  <a:cubicBezTo>
                    <a:pt x="24" y="1"/>
                    <a:pt x="50" y="0"/>
                    <a:pt x="72" y="2"/>
                  </a:cubicBezTo>
                  <a:cubicBezTo>
                    <a:pt x="63" y="3"/>
                    <a:pt x="53" y="2"/>
                    <a:pt x="42" y="2"/>
                  </a:cubicBezTo>
                  <a:cubicBezTo>
                    <a:pt x="27" y="2"/>
                    <a:pt x="10" y="6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00"/>
                </a:solidFill>
                <a:latin typeface="+mn-lt"/>
                <a:ea typeface="+mn-ea"/>
              </a:endParaRPr>
            </a:p>
          </p:txBody>
        </p:sp>
        <p:sp>
          <p:nvSpPr>
            <p:cNvPr id="96" name="Freeform 117"/>
            <p:cNvSpPr>
              <a:spLocks/>
            </p:cNvSpPr>
            <p:nvPr/>
          </p:nvSpPr>
          <p:spPr bwMode="auto">
            <a:xfrm>
              <a:off x="2748344" y="4425950"/>
              <a:ext cx="55529" cy="20638"/>
            </a:xfrm>
            <a:custGeom>
              <a:avLst/>
              <a:gdLst>
                <a:gd name="T0" fmla="*/ 10 w 10"/>
                <a:gd name="T1" fmla="*/ 4 h 6"/>
                <a:gd name="T2" fmla="*/ 2 w 10"/>
                <a:gd name="T3" fmla="*/ 3 h 6"/>
                <a:gd name="T4" fmla="*/ 3 w 10"/>
                <a:gd name="T5" fmla="*/ 2 h 6"/>
                <a:gd name="T6" fmla="*/ 0 w 10"/>
                <a:gd name="T7" fmla="*/ 2 h 6"/>
                <a:gd name="T8" fmla="*/ 10 w 10"/>
                <a:gd name="T9" fmla="*/ 2 h 6"/>
                <a:gd name="T10" fmla="*/ 10 w 10"/>
                <a:gd name="T11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6">
                  <a:moveTo>
                    <a:pt x="10" y="4"/>
                  </a:moveTo>
                  <a:cubicBezTo>
                    <a:pt x="8" y="4"/>
                    <a:pt x="3" y="6"/>
                    <a:pt x="2" y="3"/>
                  </a:cubicBezTo>
                  <a:cubicBezTo>
                    <a:pt x="3" y="3"/>
                    <a:pt x="4" y="3"/>
                    <a:pt x="3" y="2"/>
                  </a:cubicBezTo>
                  <a:cubicBezTo>
                    <a:pt x="2" y="2"/>
                    <a:pt x="0" y="3"/>
                    <a:pt x="0" y="2"/>
                  </a:cubicBezTo>
                  <a:cubicBezTo>
                    <a:pt x="2" y="0"/>
                    <a:pt x="9" y="0"/>
                    <a:pt x="10" y="2"/>
                  </a:cubicBezTo>
                  <a:cubicBezTo>
                    <a:pt x="9" y="2"/>
                    <a:pt x="10" y="3"/>
                    <a:pt x="10" y="4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00"/>
                </a:solidFill>
                <a:latin typeface="+mn-lt"/>
                <a:ea typeface="+mn-ea"/>
              </a:endParaRPr>
            </a:p>
          </p:txBody>
        </p:sp>
        <p:sp>
          <p:nvSpPr>
            <p:cNvPr id="97" name="Freeform 118"/>
            <p:cNvSpPr>
              <a:spLocks/>
            </p:cNvSpPr>
            <p:nvPr/>
          </p:nvSpPr>
          <p:spPr bwMode="auto">
            <a:xfrm>
              <a:off x="2531781" y="4286250"/>
              <a:ext cx="124941" cy="15875"/>
            </a:xfrm>
            <a:custGeom>
              <a:avLst/>
              <a:gdLst>
                <a:gd name="T0" fmla="*/ 0 w 22"/>
                <a:gd name="T1" fmla="*/ 2 h 5"/>
                <a:gd name="T2" fmla="*/ 22 w 22"/>
                <a:gd name="T3" fmla="*/ 2 h 5"/>
                <a:gd name="T4" fmla="*/ 0 w 22"/>
                <a:gd name="T5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5">
                  <a:moveTo>
                    <a:pt x="0" y="2"/>
                  </a:moveTo>
                  <a:cubicBezTo>
                    <a:pt x="7" y="1"/>
                    <a:pt x="18" y="0"/>
                    <a:pt x="22" y="2"/>
                  </a:cubicBezTo>
                  <a:cubicBezTo>
                    <a:pt x="11" y="2"/>
                    <a:pt x="8" y="5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00"/>
                </a:solidFill>
                <a:latin typeface="+mn-lt"/>
                <a:ea typeface="+mn-ea"/>
              </a:endParaRPr>
            </a:p>
          </p:txBody>
        </p:sp>
        <p:sp>
          <p:nvSpPr>
            <p:cNvPr id="99" name="Freeform 120"/>
            <p:cNvSpPr>
              <a:spLocks/>
            </p:cNvSpPr>
            <p:nvPr/>
          </p:nvSpPr>
          <p:spPr bwMode="auto">
            <a:xfrm>
              <a:off x="2606746" y="4479925"/>
              <a:ext cx="49976" cy="9525"/>
            </a:xfrm>
            <a:custGeom>
              <a:avLst/>
              <a:gdLst>
                <a:gd name="T0" fmla="*/ 9 w 9"/>
                <a:gd name="T1" fmla="*/ 2 h 3"/>
                <a:gd name="T2" fmla="*/ 2 w 9"/>
                <a:gd name="T3" fmla="*/ 3 h 3"/>
                <a:gd name="T4" fmla="*/ 9 w 9"/>
                <a:gd name="T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3">
                  <a:moveTo>
                    <a:pt x="9" y="2"/>
                  </a:moveTo>
                  <a:cubicBezTo>
                    <a:pt x="8" y="3"/>
                    <a:pt x="5" y="3"/>
                    <a:pt x="2" y="3"/>
                  </a:cubicBezTo>
                  <a:cubicBezTo>
                    <a:pt x="0" y="0"/>
                    <a:pt x="9" y="0"/>
                    <a:pt x="9" y="2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00"/>
                </a:solidFill>
                <a:latin typeface="+mn-lt"/>
                <a:ea typeface="+mn-ea"/>
              </a:endParaRPr>
            </a:p>
          </p:txBody>
        </p:sp>
        <p:sp>
          <p:nvSpPr>
            <p:cNvPr id="106" name="Freeform 127"/>
            <p:cNvSpPr>
              <a:spLocks/>
            </p:cNvSpPr>
            <p:nvPr/>
          </p:nvSpPr>
          <p:spPr bwMode="auto">
            <a:xfrm>
              <a:off x="9300765" y="4262438"/>
              <a:ext cx="222116" cy="15875"/>
            </a:xfrm>
            <a:custGeom>
              <a:avLst/>
              <a:gdLst>
                <a:gd name="T0" fmla="*/ 0 w 39"/>
                <a:gd name="T1" fmla="*/ 4 h 5"/>
                <a:gd name="T2" fmla="*/ 39 w 39"/>
                <a:gd name="T3" fmla="*/ 3 h 5"/>
                <a:gd name="T4" fmla="*/ 0 w 39"/>
                <a:gd name="T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5">
                  <a:moveTo>
                    <a:pt x="0" y="4"/>
                  </a:moveTo>
                  <a:cubicBezTo>
                    <a:pt x="10" y="2"/>
                    <a:pt x="31" y="0"/>
                    <a:pt x="39" y="3"/>
                  </a:cubicBezTo>
                  <a:cubicBezTo>
                    <a:pt x="28" y="3"/>
                    <a:pt x="7" y="5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00"/>
                </a:solidFill>
                <a:latin typeface="+mn-lt"/>
                <a:ea typeface="+mn-ea"/>
              </a:endParaRPr>
            </a:p>
          </p:txBody>
        </p:sp>
        <p:sp>
          <p:nvSpPr>
            <p:cNvPr id="107" name="Freeform 128"/>
            <p:cNvSpPr>
              <a:spLocks/>
            </p:cNvSpPr>
            <p:nvPr/>
          </p:nvSpPr>
          <p:spPr bwMode="auto">
            <a:xfrm>
              <a:off x="9206366" y="4229100"/>
              <a:ext cx="191576" cy="14288"/>
            </a:xfrm>
            <a:custGeom>
              <a:avLst/>
              <a:gdLst>
                <a:gd name="T0" fmla="*/ 27 w 34"/>
                <a:gd name="T1" fmla="*/ 0 h 4"/>
                <a:gd name="T2" fmla="*/ 34 w 34"/>
                <a:gd name="T3" fmla="*/ 0 h 4"/>
                <a:gd name="T4" fmla="*/ 0 w 34"/>
                <a:gd name="T5" fmla="*/ 1 h 4"/>
                <a:gd name="T6" fmla="*/ 27 w 34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4">
                  <a:moveTo>
                    <a:pt x="27" y="0"/>
                  </a:moveTo>
                  <a:cubicBezTo>
                    <a:pt x="29" y="0"/>
                    <a:pt x="32" y="0"/>
                    <a:pt x="34" y="0"/>
                  </a:cubicBezTo>
                  <a:cubicBezTo>
                    <a:pt x="23" y="2"/>
                    <a:pt x="6" y="4"/>
                    <a:pt x="0" y="1"/>
                  </a:cubicBezTo>
                  <a:cubicBezTo>
                    <a:pt x="7" y="1"/>
                    <a:pt x="18" y="1"/>
                    <a:pt x="27" y="0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00"/>
                </a:solidFill>
                <a:latin typeface="+mn-lt"/>
                <a:ea typeface="+mn-ea"/>
              </a:endParaRPr>
            </a:p>
          </p:txBody>
        </p:sp>
        <p:sp>
          <p:nvSpPr>
            <p:cNvPr id="109" name="Freeform 130"/>
            <p:cNvSpPr>
              <a:spLocks/>
            </p:cNvSpPr>
            <p:nvPr/>
          </p:nvSpPr>
          <p:spPr bwMode="auto">
            <a:xfrm>
              <a:off x="8523359" y="4292600"/>
              <a:ext cx="69412" cy="12700"/>
            </a:xfrm>
            <a:custGeom>
              <a:avLst/>
              <a:gdLst>
                <a:gd name="T0" fmla="*/ 0 w 12"/>
                <a:gd name="T1" fmla="*/ 2 h 4"/>
                <a:gd name="T2" fmla="*/ 12 w 12"/>
                <a:gd name="T3" fmla="*/ 3 h 4"/>
                <a:gd name="T4" fmla="*/ 0 w 12"/>
                <a:gd name="T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" h="4">
                  <a:moveTo>
                    <a:pt x="0" y="2"/>
                  </a:moveTo>
                  <a:cubicBezTo>
                    <a:pt x="4" y="4"/>
                    <a:pt x="8" y="0"/>
                    <a:pt x="12" y="3"/>
                  </a:cubicBezTo>
                  <a:cubicBezTo>
                    <a:pt x="8" y="4"/>
                    <a:pt x="1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00"/>
                </a:solidFill>
                <a:latin typeface="+mn-lt"/>
                <a:ea typeface="+mn-ea"/>
              </a:endParaRPr>
            </a:p>
          </p:txBody>
        </p:sp>
        <p:sp>
          <p:nvSpPr>
            <p:cNvPr id="112" name="Freeform 133"/>
            <p:cNvSpPr>
              <a:spLocks/>
            </p:cNvSpPr>
            <p:nvPr/>
          </p:nvSpPr>
          <p:spPr bwMode="auto">
            <a:xfrm>
              <a:off x="8120775" y="4308475"/>
              <a:ext cx="74965" cy="15875"/>
            </a:xfrm>
            <a:custGeom>
              <a:avLst/>
              <a:gdLst>
                <a:gd name="T0" fmla="*/ 5 w 13"/>
                <a:gd name="T1" fmla="*/ 2 h 5"/>
                <a:gd name="T2" fmla="*/ 2 w 13"/>
                <a:gd name="T3" fmla="*/ 1 h 5"/>
                <a:gd name="T4" fmla="*/ 13 w 13"/>
                <a:gd name="T5" fmla="*/ 2 h 5"/>
                <a:gd name="T6" fmla="*/ 4 w 13"/>
                <a:gd name="T7" fmla="*/ 4 h 5"/>
                <a:gd name="T8" fmla="*/ 5 w 13"/>
                <a:gd name="T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5">
                  <a:moveTo>
                    <a:pt x="5" y="2"/>
                  </a:moveTo>
                  <a:cubicBezTo>
                    <a:pt x="3" y="2"/>
                    <a:pt x="0" y="2"/>
                    <a:pt x="2" y="1"/>
                  </a:cubicBezTo>
                  <a:cubicBezTo>
                    <a:pt x="5" y="2"/>
                    <a:pt x="12" y="0"/>
                    <a:pt x="13" y="2"/>
                  </a:cubicBezTo>
                  <a:cubicBezTo>
                    <a:pt x="8" y="2"/>
                    <a:pt x="7" y="5"/>
                    <a:pt x="4" y="4"/>
                  </a:cubicBezTo>
                  <a:cubicBezTo>
                    <a:pt x="4" y="4"/>
                    <a:pt x="5" y="3"/>
                    <a:pt x="5" y="2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00"/>
                </a:solidFill>
                <a:latin typeface="+mn-lt"/>
                <a:ea typeface="+mn-ea"/>
              </a:endParaRPr>
            </a:p>
          </p:txBody>
        </p:sp>
        <p:sp>
          <p:nvSpPr>
            <p:cNvPr id="114" name="Freeform 135"/>
            <p:cNvSpPr>
              <a:spLocks/>
            </p:cNvSpPr>
            <p:nvPr/>
          </p:nvSpPr>
          <p:spPr bwMode="auto">
            <a:xfrm>
              <a:off x="7690424" y="4311650"/>
              <a:ext cx="347057" cy="33338"/>
            </a:xfrm>
            <a:custGeom>
              <a:avLst/>
              <a:gdLst>
                <a:gd name="T0" fmla="*/ 29 w 61"/>
                <a:gd name="T1" fmla="*/ 5 h 10"/>
                <a:gd name="T2" fmla="*/ 38 w 61"/>
                <a:gd name="T3" fmla="*/ 5 h 10"/>
                <a:gd name="T4" fmla="*/ 37 w 61"/>
                <a:gd name="T5" fmla="*/ 2 h 10"/>
                <a:gd name="T6" fmla="*/ 61 w 61"/>
                <a:gd name="T7" fmla="*/ 2 h 10"/>
                <a:gd name="T8" fmla="*/ 60 w 61"/>
                <a:gd name="T9" fmla="*/ 3 h 10"/>
                <a:gd name="T10" fmla="*/ 61 w 61"/>
                <a:gd name="T11" fmla="*/ 4 h 10"/>
                <a:gd name="T12" fmla="*/ 56 w 61"/>
                <a:gd name="T13" fmla="*/ 5 h 10"/>
                <a:gd name="T14" fmla="*/ 42 w 61"/>
                <a:gd name="T15" fmla="*/ 7 h 10"/>
                <a:gd name="T16" fmla="*/ 42 w 61"/>
                <a:gd name="T17" fmla="*/ 3 h 10"/>
                <a:gd name="T18" fmla="*/ 39 w 61"/>
                <a:gd name="T19" fmla="*/ 5 h 10"/>
                <a:gd name="T20" fmla="*/ 41 w 61"/>
                <a:gd name="T21" fmla="*/ 7 h 10"/>
                <a:gd name="T22" fmla="*/ 0 w 61"/>
                <a:gd name="T23" fmla="*/ 5 h 10"/>
                <a:gd name="T24" fmla="*/ 29 w 61"/>
                <a:gd name="T25" fmla="*/ 5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1" h="10">
                  <a:moveTo>
                    <a:pt x="29" y="5"/>
                  </a:moveTo>
                  <a:cubicBezTo>
                    <a:pt x="35" y="4"/>
                    <a:pt x="32" y="3"/>
                    <a:pt x="38" y="5"/>
                  </a:cubicBezTo>
                  <a:cubicBezTo>
                    <a:pt x="37" y="4"/>
                    <a:pt x="36" y="3"/>
                    <a:pt x="37" y="2"/>
                  </a:cubicBezTo>
                  <a:cubicBezTo>
                    <a:pt x="44" y="3"/>
                    <a:pt x="53" y="0"/>
                    <a:pt x="61" y="2"/>
                  </a:cubicBezTo>
                  <a:cubicBezTo>
                    <a:pt x="60" y="2"/>
                    <a:pt x="59" y="2"/>
                    <a:pt x="60" y="3"/>
                  </a:cubicBezTo>
                  <a:cubicBezTo>
                    <a:pt x="60" y="3"/>
                    <a:pt x="61" y="3"/>
                    <a:pt x="61" y="4"/>
                  </a:cubicBezTo>
                  <a:cubicBezTo>
                    <a:pt x="58" y="4"/>
                    <a:pt x="54" y="2"/>
                    <a:pt x="56" y="5"/>
                  </a:cubicBezTo>
                  <a:cubicBezTo>
                    <a:pt x="49" y="5"/>
                    <a:pt x="47" y="2"/>
                    <a:pt x="42" y="7"/>
                  </a:cubicBezTo>
                  <a:cubicBezTo>
                    <a:pt x="41" y="5"/>
                    <a:pt x="46" y="3"/>
                    <a:pt x="42" y="3"/>
                  </a:cubicBezTo>
                  <a:cubicBezTo>
                    <a:pt x="41" y="3"/>
                    <a:pt x="39" y="4"/>
                    <a:pt x="39" y="5"/>
                  </a:cubicBezTo>
                  <a:cubicBezTo>
                    <a:pt x="40" y="5"/>
                    <a:pt x="41" y="5"/>
                    <a:pt x="41" y="7"/>
                  </a:cubicBezTo>
                  <a:cubicBezTo>
                    <a:pt x="30" y="10"/>
                    <a:pt x="9" y="10"/>
                    <a:pt x="0" y="5"/>
                  </a:cubicBezTo>
                  <a:cubicBezTo>
                    <a:pt x="11" y="5"/>
                    <a:pt x="28" y="1"/>
                    <a:pt x="29" y="5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00"/>
                </a:solidFill>
                <a:latin typeface="+mn-lt"/>
                <a:ea typeface="+mn-ea"/>
              </a:endParaRPr>
            </a:p>
          </p:txBody>
        </p:sp>
        <p:sp>
          <p:nvSpPr>
            <p:cNvPr id="115" name="Freeform 136"/>
            <p:cNvSpPr>
              <a:spLocks noEditPoints="1"/>
            </p:cNvSpPr>
            <p:nvPr/>
          </p:nvSpPr>
          <p:spPr bwMode="auto">
            <a:xfrm>
              <a:off x="2498463" y="4229100"/>
              <a:ext cx="5225279" cy="184150"/>
            </a:xfrm>
            <a:custGeom>
              <a:avLst/>
              <a:gdLst>
                <a:gd name="T0" fmla="*/ 48 w 921"/>
                <a:gd name="T1" fmla="*/ 20 h 56"/>
                <a:gd name="T2" fmla="*/ 31 w 921"/>
                <a:gd name="T3" fmla="*/ 23 h 56"/>
                <a:gd name="T4" fmla="*/ 5 w 921"/>
                <a:gd name="T5" fmla="*/ 31 h 56"/>
                <a:gd name="T6" fmla="*/ 2 w 921"/>
                <a:gd name="T7" fmla="*/ 43 h 56"/>
                <a:gd name="T8" fmla="*/ 148 w 921"/>
                <a:gd name="T9" fmla="*/ 51 h 56"/>
                <a:gd name="T10" fmla="*/ 166 w 921"/>
                <a:gd name="T11" fmla="*/ 53 h 56"/>
                <a:gd name="T12" fmla="*/ 344 w 921"/>
                <a:gd name="T13" fmla="*/ 53 h 56"/>
                <a:gd name="T14" fmla="*/ 644 w 921"/>
                <a:gd name="T15" fmla="*/ 49 h 56"/>
                <a:gd name="T16" fmla="*/ 783 w 921"/>
                <a:gd name="T17" fmla="*/ 41 h 56"/>
                <a:gd name="T18" fmla="*/ 826 w 921"/>
                <a:gd name="T19" fmla="*/ 39 h 56"/>
                <a:gd name="T20" fmla="*/ 645 w 921"/>
                <a:gd name="T21" fmla="*/ 45 h 56"/>
                <a:gd name="T22" fmla="*/ 287 w 921"/>
                <a:gd name="T23" fmla="*/ 44 h 56"/>
                <a:gd name="T24" fmla="*/ 406 w 921"/>
                <a:gd name="T25" fmla="*/ 42 h 56"/>
                <a:gd name="T26" fmla="*/ 386 w 921"/>
                <a:gd name="T27" fmla="*/ 37 h 56"/>
                <a:gd name="T28" fmla="*/ 373 w 921"/>
                <a:gd name="T29" fmla="*/ 41 h 56"/>
                <a:gd name="T30" fmla="*/ 349 w 921"/>
                <a:gd name="T31" fmla="*/ 41 h 56"/>
                <a:gd name="T32" fmla="*/ 193 w 921"/>
                <a:gd name="T33" fmla="*/ 38 h 56"/>
                <a:gd name="T34" fmla="*/ 115 w 921"/>
                <a:gd name="T35" fmla="*/ 37 h 56"/>
                <a:gd name="T36" fmla="*/ 264 w 921"/>
                <a:gd name="T37" fmla="*/ 29 h 56"/>
                <a:gd name="T38" fmla="*/ 281 w 921"/>
                <a:gd name="T39" fmla="*/ 25 h 56"/>
                <a:gd name="T40" fmla="*/ 314 w 921"/>
                <a:gd name="T41" fmla="*/ 31 h 56"/>
                <a:gd name="T42" fmla="*/ 296 w 921"/>
                <a:gd name="T43" fmla="*/ 27 h 56"/>
                <a:gd name="T44" fmla="*/ 329 w 921"/>
                <a:gd name="T45" fmla="*/ 23 h 56"/>
                <a:gd name="T46" fmla="*/ 377 w 921"/>
                <a:gd name="T47" fmla="*/ 19 h 56"/>
                <a:gd name="T48" fmla="*/ 530 w 921"/>
                <a:gd name="T49" fmla="*/ 20 h 56"/>
                <a:gd name="T50" fmla="*/ 921 w 921"/>
                <a:gd name="T51" fmla="*/ 0 h 56"/>
                <a:gd name="T52" fmla="*/ 618 w 921"/>
                <a:gd name="T53" fmla="*/ 11 h 56"/>
                <a:gd name="T54" fmla="*/ 525 w 921"/>
                <a:gd name="T55" fmla="*/ 16 h 56"/>
                <a:gd name="T56" fmla="*/ 495 w 921"/>
                <a:gd name="T57" fmla="*/ 13 h 56"/>
                <a:gd name="T58" fmla="*/ 447 w 921"/>
                <a:gd name="T59" fmla="*/ 16 h 56"/>
                <a:gd name="T60" fmla="*/ 427 w 921"/>
                <a:gd name="T61" fmla="*/ 14 h 56"/>
                <a:gd name="T62" fmla="*/ 391 w 921"/>
                <a:gd name="T63" fmla="*/ 13 h 56"/>
                <a:gd name="T64" fmla="*/ 347 w 921"/>
                <a:gd name="T65" fmla="*/ 16 h 56"/>
                <a:gd name="T66" fmla="*/ 341 w 921"/>
                <a:gd name="T67" fmla="*/ 13 h 56"/>
                <a:gd name="T68" fmla="*/ 329 w 921"/>
                <a:gd name="T69" fmla="*/ 16 h 56"/>
                <a:gd name="T70" fmla="*/ 318 w 921"/>
                <a:gd name="T71" fmla="*/ 13 h 56"/>
                <a:gd name="T72" fmla="*/ 296 w 921"/>
                <a:gd name="T73" fmla="*/ 15 h 56"/>
                <a:gd name="T74" fmla="*/ 278 w 921"/>
                <a:gd name="T75" fmla="*/ 12 h 56"/>
                <a:gd name="T76" fmla="*/ 29 w 921"/>
                <a:gd name="T77" fmla="*/ 17 h 56"/>
                <a:gd name="T78" fmla="*/ 33 w 921"/>
                <a:gd name="T79" fmla="*/ 22 h 56"/>
                <a:gd name="T80" fmla="*/ 180 w 921"/>
                <a:gd name="T81" fmla="*/ 42 h 56"/>
                <a:gd name="T82" fmla="*/ 135 w 921"/>
                <a:gd name="T83" fmla="*/ 41 h 56"/>
                <a:gd name="T84" fmla="*/ 135 w 921"/>
                <a:gd name="T85" fmla="*/ 41 h 56"/>
                <a:gd name="T86" fmla="*/ 233 w 921"/>
                <a:gd name="T87" fmla="*/ 28 h 56"/>
                <a:gd name="T88" fmla="*/ 233 w 921"/>
                <a:gd name="T89" fmla="*/ 25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21" h="56">
                  <a:moveTo>
                    <a:pt x="33" y="22"/>
                  </a:moveTo>
                  <a:cubicBezTo>
                    <a:pt x="38" y="22"/>
                    <a:pt x="41" y="20"/>
                    <a:pt x="48" y="20"/>
                  </a:cubicBezTo>
                  <a:cubicBezTo>
                    <a:pt x="47" y="26"/>
                    <a:pt x="34" y="23"/>
                    <a:pt x="30" y="25"/>
                  </a:cubicBezTo>
                  <a:cubicBezTo>
                    <a:pt x="29" y="24"/>
                    <a:pt x="30" y="23"/>
                    <a:pt x="31" y="23"/>
                  </a:cubicBezTo>
                  <a:cubicBezTo>
                    <a:pt x="28" y="22"/>
                    <a:pt x="19" y="22"/>
                    <a:pt x="21" y="27"/>
                  </a:cubicBezTo>
                  <a:cubicBezTo>
                    <a:pt x="13" y="28"/>
                    <a:pt x="7" y="26"/>
                    <a:pt x="5" y="31"/>
                  </a:cubicBezTo>
                  <a:cubicBezTo>
                    <a:pt x="6" y="35"/>
                    <a:pt x="12" y="35"/>
                    <a:pt x="17" y="36"/>
                  </a:cubicBezTo>
                  <a:cubicBezTo>
                    <a:pt x="13" y="39"/>
                    <a:pt x="2" y="37"/>
                    <a:pt x="2" y="43"/>
                  </a:cubicBezTo>
                  <a:cubicBezTo>
                    <a:pt x="8" y="39"/>
                    <a:pt x="0" y="50"/>
                    <a:pt x="6" y="53"/>
                  </a:cubicBezTo>
                  <a:cubicBezTo>
                    <a:pt x="53" y="52"/>
                    <a:pt x="107" y="51"/>
                    <a:pt x="148" y="51"/>
                  </a:cubicBezTo>
                  <a:cubicBezTo>
                    <a:pt x="147" y="53"/>
                    <a:pt x="146" y="51"/>
                    <a:pt x="144" y="51"/>
                  </a:cubicBezTo>
                  <a:cubicBezTo>
                    <a:pt x="146" y="56"/>
                    <a:pt x="164" y="45"/>
                    <a:pt x="166" y="53"/>
                  </a:cubicBezTo>
                  <a:cubicBezTo>
                    <a:pt x="214" y="49"/>
                    <a:pt x="290" y="55"/>
                    <a:pt x="343" y="52"/>
                  </a:cubicBezTo>
                  <a:cubicBezTo>
                    <a:pt x="345" y="51"/>
                    <a:pt x="346" y="53"/>
                    <a:pt x="344" y="53"/>
                  </a:cubicBezTo>
                  <a:cubicBezTo>
                    <a:pt x="408" y="53"/>
                    <a:pt x="479" y="52"/>
                    <a:pt x="540" y="51"/>
                  </a:cubicBezTo>
                  <a:cubicBezTo>
                    <a:pt x="572" y="50"/>
                    <a:pt x="612" y="52"/>
                    <a:pt x="644" y="49"/>
                  </a:cubicBezTo>
                  <a:cubicBezTo>
                    <a:pt x="652" y="48"/>
                    <a:pt x="659" y="44"/>
                    <a:pt x="660" y="48"/>
                  </a:cubicBezTo>
                  <a:cubicBezTo>
                    <a:pt x="705" y="44"/>
                    <a:pt x="740" y="44"/>
                    <a:pt x="783" y="41"/>
                  </a:cubicBezTo>
                  <a:cubicBezTo>
                    <a:pt x="783" y="40"/>
                    <a:pt x="781" y="41"/>
                    <a:pt x="781" y="40"/>
                  </a:cubicBezTo>
                  <a:cubicBezTo>
                    <a:pt x="803" y="43"/>
                    <a:pt x="807" y="38"/>
                    <a:pt x="826" y="39"/>
                  </a:cubicBezTo>
                  <a:cubicBezTo>
                    <a:pt x="827" y="36"/>
                    <a:pt x="821" y="39"/>
                    <a:pt x="823" y="36"/>
                  </a:cubicBezTo>
                  <a:cubicBezTo>
                    <a:pt x="754" y="39"/>
                    <a:pt x="702" y="43"/>
                    <a:pt x="645" y="45"/>
                  </a:cubicBezTo>
                  <a:cubicBezTo>
                    <a:pt x="527" y="49"/>
                    <a:pt x="400" y="49"/>
                    <a:pt x="290" y="46"/>
                  </a:cubicBezTo>
                  <a:cubicBezTo>
                    <a:pt x="288" y="46"/>
                    <a:pt x="288" y="44"/>
                    <a:pt x="287" y="44"/>
                  </a:cubicBezTo>
                  <a:cubicBezTo>
                    <a:pt x="260" y="44"/>
                    <a:pt x="232" y="42"/>
                    <a:pt x="206" y="41"/>
                  </a:cubicBezTo>
                  <a:cubicBezTo>
                    <a:pt x="275" y="39"/>
                    <a:pt x="332" y="44"/>
                    <a:pt x="406" y="42"/>
                  </a:cubicBezTo>
                  <a:cubicBezTo>
                    <a:pt x="400" y="39"/>
                    <a:pt x="385" y="42"/>
                    <a:pt x="378" y="40"/>
                  </a:cubicBezTo>
                  <a:cubicBezTo>
                    <a:pt x="379" y="36"/>
                    <a:pt x="383" y="40"/>
                    <a:pt x="386" y="37"/>
                  </a:cubicBezTo>
                  <a:cubicBezTo>
                    <a:pt x="384" y="35"/>
                    <a:pt x="377" y="37"/>
                    <a:pt x="373" y="37"/>
                  </a:cubicBezTo>
                  <a:cubicBezTo>
                    <a:pt x="373" y="38"/>
                    <a:pt x="373" y="40"/>
                    <a:pt x="373" y="41"/>
                  </a:cubicBezTo>
                  <a:cubicBezTo>
                    <a:pt x="366" y="40"/>
                    <a:pt x="358" y="40"/>
                    <a:pt x="352" y="38"/>
                  </a:cubicBezTo>
                  <a:cubicBezTo>
                    <a:pt x="348" y="37"/>
                    <a:pt x="351" y="41"/>
                    <a:pt x="349" y="41"/>
                  </a:cubicBezTo>
                  <a:cubicBezTo>
                    <a:pt x="316" y="39"/>
                    <a:pt x="277" y="42"/>
                    <a:pt x="246" y="36"/>
                  </a:cubicBezTo>
                  <a:cubicBezTo>
                    <a:pt x="235" y="40"/>
                    <a:pt x="210" y="36"/>
                    <a:pt x="193" y="38"/>
                  </a:cubicBezTo>
                  <a:cubicBezTo>
                    <a:pt x="169" y="39"/>
                    <a:pt x="140" y="35"/>
                    <a:pt x="122" y="35"/>
                  </a:cubicBezTo>
                  <a:cubicBezTo>
                    <a:pt x="122" y="35"/>
                    <a:pt x="117" y="37"/>
                    <a:pt x="115" y="37"/>
                  </a:cubicBezTo>
                  <a:cubicBezTo>
                    <a:pt x="106" y="38"/>
                    <a:pt x="96" y="36"/>
                    <a:pt x="89" y="35"/>
                  </a:cubicBezTo>
                  <a:cubicBezTo>
                    <a:pt x="145" y="28"/>
                    <a:pt x="219" y="35"/>
                    <a:pt x="264" y="29"/>
                  </a:cubicBezTo>
                  <a:cubicBezTo>
                    <a:pt x="253" y="29"/>
                    <a:pt x="246" y="29"/>
                    <a:pt x="241" y="26"/>
                  </a:cubicBezTo>
                  <a:cubicBezTo>
                    <a:pt x="256" y="28"/>
                    <a:pt x="258" y="23"/>
                    <a:pt x="281" y="25"/>
                  </a:cubicBezTo>
                  <a:cubicBezTo>
                    <a:pt x="285" y="27"/>
                    <a:pt x="277" y="30"/>
                    <a:pt x="280" y="31"/>
                  </a:cubicBezTo>
                  <a:cubicBezTo>
                    <a:pt x="292" y="30"/>
                    <a:pt x="301" y="33"/>
                    <a:pt x="314" y="31"/>
                  </a:cubicBezTo>
                  <a:cubicBezTo>
                    <a:pt x="307" y="29"/>
                    <a:pt x="299" y="28"/>
                    <a:pt x="291" y="28"/>
                  </a:cubicBezTo>
                  <a:cubicBezTo>
                    <a:pt x="290" y="26"/>
                    <a:pt x="295" y="28"/>
                    <a:pt x="296" y="27"/>
                  </a:cubicBezTo>
                  <a:cubicBezTo>
                    <a:pt x="282" y="23"/>
                    <a:pt x="315" y="25"/>
                    <a:pt x="319" y="25"/>
                  </a:cubicBezTo>
                  <a:cubicBezTo>
                    <a:pt x="323" y="25"/>
                    <a:pt x="327" y="23"/>
                    <a:pt x="329" y="23"/>
                  </a:cubicBezTo>
                  <a:cubicBezTo>
                    <a:pt x="339" y="22"/>
                    <a:pt x="361" y="22"/>
                    <a:pt x="372" y="23"/>
                  </a:cubicBezTo>
                  <a:cubicBezTo>
                    <a:pt x="372" y="20"/>
                    <a:pt x="375" y="20"/>
                    <a:pt x="377" y="19"/>
                  </a:cubicBezTo>
                  <a:cubicBezTo>
                    <a:pt x="381" y="19"/>
                    <a:pt x="384" y="21"/>
                    <a:pt x="388" y="22"/>
                  </a:cubicBezTo>
                  <a:cubicBezTo>
                    <a:pt x="433" y="19"/>
                    <a:pt x="486" y="18"/>
                    <a:pt x="530" y="20"/>
                  </a:cubicBezTo>
                  <a:cubicBezTo>
                    <a:pt x="530" y="19"/>
                    <a:pt x="529" y="19"/>
                    <a:pt x="530" y="18"/>
                  </a:cubicBezTo>
                  <a:cubicBezTo>
                    <a:pt x="648" y="16"/>
                    <a:pt x="801" y="9"/>
                    <a:pt x="921" y="0"/>
                  </a:cubicBezTo>
                  <a:cubicBezTo>
                    <a:pt x="823" y="2"/>
                    <a:pt x="728" y="10"/>
                    <a:pt x="635" y="13"/>
                  </a:cubicBezTo>
                  <a:cubicBezTo>
                    <a:pt x="631" y="10"/>
                    <a:pt x="625" y="10"/>
                    <a:pt x="618" y="11"/>
                  </a:cubicBezTo>
                  <a:cubicBezTo>
                    <a:pt x="621" y="12"/>
                    <a:pt x="628" y="11"/>
                    <a:pt x="632" y="12"/>
                  </a:cubicBezTo>
                  <a:cubicBezTo>
                    <a:pt x="603" y="14"/>
                    <a:pt x="556" y="14"/>
                    <a:pt x="525" y="16"/>
                  </a:cubicBezTo>
                  <a:cubicBezTo>
                    <a:pt x="521" y="16"/>
                    <a:pt x="528" y="12"/>
                    <a:pt x="524" y="13"/>
                  </a:cubicBezTo>
                  <a:cubicBezTo>
                    <a:pt x="511" y="14"/>
                    <a:pt x="505" y="13"/>
                    <a:pt x="495" y="13"/>
                  </a:cubicBezTo>
                  <a:cubicBezTo>
                    <a:pt x="499" y="15"/>
                    <a:pt x="505" y="15"/>
                    <a:pt x="511" y="14"/>
                  </a:cubicBezTo>
                  <a:cubicBezTo>
                    <a:pt x="489" y="17"/>
                    <a:pt x="467" y="17"/>
                    <a:pt x="447" y="16"/>
                  </a:cubicBezTo>
                  <a:cubicBezTo>
                    <a:pt x="445" y="14"/>
                    <a:pt x="443" y="13"/>
                    <a:pt x="432" y="14"/>
                  </a:cubicBezTo>
                  <a:cubicBezTo>
                    <a:pt x="431" y="14"/>
                    <a:pt x="427" y="14"/>
                    <a:pt x="427" y="14"/>
                  </a:cubicBezTo>
                  <a:cubicBezTo>
                    <a:pt x="426" y="15"/>
                    <a:pt x="424" y="17"/>
                    <a:pt x="418" y="16"/>
                  </a:cubicBezTo>
                  <a:cubicBezTo>
                    <a:pt x="420" y="12"/>
                    <a:pt x="400" y="14"/>
                    <a:pt x="391" y="13"/>
                  </a:cubicBezTo>
                  <a:cubicBezTo>
                    <a:pt x="391" y="14"/>
                    <a:pt x="393" y="14"/>
                    <a:pt x="393" y="15"/>
                  </a:cubicBezTo>
                  <a:cubicBezTo>
                    <a:pt x="378" y="16"/>
                    <a:pt x="363" y="17"/>
                    <a:pt x="347" y="16"/>
                  </a:cubicBezTo>
                  <a:cubicBezTo>
                    <a:pt x="349" y="14"/>
                    <a:pt x="356" y="15"/>
                    <a:pt x="358" y="14"/>
                  </a:cubicBezTo>
                  <a:cubicBezTo>
                    <a:pt x="354" y="11"/>
                    <a:pt x="345" y="15"/>
                    <a:pt x="341" y="13"/>
                  </a:cubicBezTo>
                  <a:cubicBezTo>
                    <a:pt x="341" y="15"/>
                    <a:pt x="346" y="13"/>
                    <a:pt x="346" y="15"/>
                  </a:cubicBezTo>
                  <a:cubicBezTo>
                    <a:pt x="340" y="17"/>
                    <a:pt x="336" y="16"/>
                    <a:pt x="329" y="16"/>
                  </a:cubicBezTo>
                  <a:cubicBezTo>
                    <a:pt x="334" y="13"/>
                    <a:pt x="325" y="10"/>
                    <a:pt x="332" y="10"/>
                  </a:cubicBezTo>
                  <a:cubicBezTo>
                    <a:pt x="326" y="8"/>
                    <a:pt x="321" y="9"/>
                    <a:pt x="318" y="13"/>
                  </a:cubicBezTo>
                  <a:cubicBezTo>
                    <a:pt x="319" y="15"/>
                    <a:pt x="323" y="14"/>
                    <a:pt x="327" y="14"/>
                  </a:cubicBezTo>
                  <a:cubicBezTo>
                    <a:pt x="318" y="17"/>
                    <a:pt x="308" y="16"/>
                    <a:pt x="296" y="15"/>
                  </a:cubicBezTo>
                  <a:cubicBezTo>
                    <a:pt x="297" y="12"/>
                    <a:pt x="302" y="14"/>
                    <a:pt x="305" y="13"/>
                  </a:cubicBezTo>
                  <a:cubicBezTo>
                    <a:pt x="298" y="11"/>
                    <a:pt x="289" y="12"/>
                    <a:pt x="278" y="12"/>
                  </a:cubicBezTo>
                  <a:cubicBezTo>
                    <a:pt x="277" y="11"/>
                    <a:pt x="281" y="10"/>
                    <a:pt x="277" y="8"/>
                  </a:cubicBezTo>
                  <a:cubicBezTo>
                    <a:pt x="194" y="2"/>
                    <a:pt x="109" y="12"/>
                    <a:pt x="29" y="17"/>
                  </a:cubicBezTo>
                  <a:cubicBezTo>
                    <a:pt x="28" y="21"/>
                    <a:pt x="34" y="18"/>
                    <a:pt x="36" y="19"/>
                  </a:cubicBezTo>
                  <a:cubicBezTo>
                    <a:pt x="37" y="21"/>
                    <a:pt x="31" y="18"/>
                    <a:pt x="33" y="22"/>
                  </a:cubicBezTo>
                  <a:close/>
                  <a:moveTo>
                    <a:pt x="162" y="41"/>
                  </a:moveTo>
                  <a:cubicBezTo>
                    <a:pt x="168" y="40"/>
                    <a:pt x="177" y="38"/>
                    <a:pt x="180" y="42"/>
                  </a:cubicBezTo>
                  <a:cubicBezTo>
                    <a:pt x="174" y="42"/>
                    <a:pt x="165" y="44"/>
                    <a:pt x="162" y="41"/>
                  </a:cubicBezTo>
                  <a:close/>
                  <a:moveTo>
                    <a:pt x="135" y="41"/>
                  </a:moveTo>
                  <a:cubicBezTo>
                    <a:pt x="148" y="41"/>
                    <a:pt x="152" y="40"/>
                    <a:pt x="161" y="42"/>
                  </a:cubicBezTo>
                  <a:cubicBezTo>
                    <a:pt x="152" y="42"/>
                    <a:pt x="141" y="44"/>
                    <a:pt x="135" y="41"/>
                  </a:cubicBezTo>
                  <a:close/>
                  <a:moveTo>
                    <a:pt x="233" y="25"/>
                  </a:moveTo>
                  <a:cubicBezTo>
                    <a:pt x="233" y="26"/>
                    <a:pt x="233" y="27"/>
                    <a:pt x="233" y="28"/>
                  </a:cubicBezTo>
                  <a:cubicBezTo>
                    <a:pt x="225" y="30"/>
                    <a:pt x="216" y="27"/>
                    <a:pt x="208" y="25"/>
                  </a:cubicBezTo>
                  <a:cubicBezTo>
                    <a:pt x="218" y="23"/>
                    <a:pt x="225" y="26"/>
                    <a:pt x="233" y="25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00"/>
                </a:solidFill>
                <a:latin typeface="+mn-lt"/>
                <a:ea typeface="+mn-ea"/>
              </a:endParaRPr>
            </a:p>
          </p:txBody>
        </p:sp>
        <p:sp>
          <p:nvSpPr>
            <p:cNvPr id="116" name="Freeform 137"/>
            <p:cNvSpPr>
              <a:spLocks/>
            </p:cNvSpPr>
            <p:nvPr/>
          </p:nvSpPr>
          <p:spPr bwMode="auto">
            <a:xfrm>
              <a:off x="4922305" y="4271963"/>
              <a:ext cx="0" cy="3175"/>
            </a:xfrm>
            <a:custGeom>
              <a:avLst/>
              <a:gdLst>
                <a:gd name="T0" fmla="*/ 0 h 1"/>
                <a:gd name="T1" fmla="*/ 1 h 1"/>
                <a:gd name="T2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00"/>
                </a:solidFill>
                <a:latin typeface="+mn-lt"/>
                <a:ea typeface="+mn-ea"/>
              </a:endParaRPr>
            </a:p>
          </p:txBody>
        </p:sp>
        <p:sp>
          <p:nvSpPr>
            <p:cNvPr id="117" name="Freeform 138"/>
            <p:cNvSpPr>
              <a:spLocks/>
            </p:cNvSpPr>
            <p:nvPr/>
          </p:nvSpPr>
          <p:spPr bwMode="auto">
            <a:xfrm>
              <a:off x="7609908" y="4324350"/>
              <a:ext cx="52753" cy="14288"/>
            </a:xfrm>
            <a:custGeom>
              <a:avLst/>
              <a:gdLst>
                <a:gd name="T0" fmla="*/ 9 w 9"/>
                <a:gd name="T1" fmla="*/ 2 h 4"/>
                <a:gd name="T2" fmla="*/ 6 w 9"/>
                <a:gd name="T3" fmla="*/ 3 h 4"/>
                <a:gd name="T4" fmla="*/ 6 w 9"/>
                <a:gd name="T5" fmla="*/ 4 h 4"/>
                <a:gd name="T6" fmla="*/ 0 w 9"/>
                <a:gd name="T7" fmla="*/ 4 h 4"/>
                <a:gd name="T8" fmla="*/ 0 w 9"/>
                <a:gd name="T9" fmla="*/ 1 h 4"/>
                <a:gd name="T10" fmla="*/ 9 w 9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4">
                  <a:moveTo>
                    <a:pt x="9" y="2"/>
                  </a:moveTo>
                  <a:cubicBezTo>
                    <a:pt x="8" y="2"/>
                    <a:pt x="6" y="2"/>
                    <a:pt x="6" y="3"/>
                  </a:cubicBezTo>
                  <a:cubicBezTo>
                    <a:pt x="7" y="3"/>
                    <a:pt x="7" y="4"/>
                    <a:pt x="6" y="4"/>
                  </a:cubicBezTo>
                  <a:cubicBezTo>
                    <a:pt x="4" y="3"/>
                    <a:pt x="4" y="4"/>
                    <a:pt x="0" y="4"/>
                  </a:cubicBezTo>
                  <a:cubicBezTo>
                    <a:pt x="0" y="3"/>
                    <a:pt x="0" y="2"/>
                    <a:pt x="0" y="1"/>
                  </a:cubicBezTo>
                  <a:cubicBezTo>
                    <a:pt x="4" y="3"/>
                    <a:pt x="6" y="0"/>
                    <a:pt x="9" y="2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00"/>
                </a:solidFill>
                <a:latin typeface="+mn-lt"/>
                <a:ea typeface="+mn-ea"/>
              </a:endParaRPr>
            </a:p>
          </p:txBody>
        </p:sp>
        <p:sp>
          <p:nvSpPr>
            <p:cNvPr id="118" name="Freeform 139"/>
            <p:cNvSpPr>
              <a:spLocks/>
            </p:cNvSpPr>
            <p:nvPr/>
          </p:nvSpPr>
          <p:spPr bwMode="auto">
            <a:xfrm>
              <a:off x="7207322" y="4298950"/>
              <a:ext cx="130494" cy="12700"/>
            </a:xfrm>
            <a:custGeom>
              <a:avLst/>
              <a:gdLst>
                <a:gd name="T0" fmla="*/ 23 w 23"/>
                <a:gd name="T1" fmla="*/ 2 h 4"/>
                <a:gd name="T2" fmla="*/ 2 w 23"/>
                <a:gd name="T3" fmla="*/ 2 h 4"/>
                <a:gd name="T4" fmla="*/ 23 w 23"/>
                <a:gd name="T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" h="4">
                  <a:moveTo>
                    <a:pt x="23" y="2"/>
                  </a:moveTo>
                  <a:cubicBezTo>
                    <a:pt x="17" y="4"/>
                    <a:pt x="0" y="4"/>
                    <a:pt x="2" y="2"/>
                  </a:cubicBezTo>
                  <a:cubicBezTo>
                    <a:pt x="5" y="2"/>
                    <a:pt x="20" y="0"/>
                    <a:pt x="23" y="2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00"/>
                </a:solidFill>
                <a:latin typeface="+mn-lt"/>
                <a:ea typeface="+mn-ea"/>
              </a:endParaRPr>
            </a:p>
          </p:txBody>
        </p:sp>
        <p:sp>
          <p:nvSpPr>
            <p:cNvPr id="119" name="Freeform 140"/>
            <p:cNvSpPr>
              <a:spLocks/>
            </p:cNvSpPr>
            <p:nvPr/>
          </p:nvSpPr>
          <p:spPr bwMode="auto">
            <a:xfrm>
              <a:off x="7223981" y="4344988"/>
              <a:ext cx="63859" cy="15875"/>
            </a:xfrm>
            <a:custGeom>
              <a:avLst/>
              <a:gdLst>
                <a:gd name="T0" fmla="*/ 4 w 11"/>
                <a:gd name="T1" fmla="*/ 2 h 5"/>
                <a:gd name="T2" fmla="*/ 9 w 11"/>
                <a:gd name="T3" fmla="*/ 2 h 5"/>
                <a:gd name="T4" fmla="*/ 8 w 11"/>
                <a:gd name="T5" fmla="*/ 0 h 5"/>
                <a:gd name="T6" fmla="*/ 11 w 11"/>
                <a:gd name="T7" fmla="*/ 4 h 5"/>
                <a:gd name="T8" fmla="*/ 4 w 11"/>
                <a:gd name="T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5">
                  <a:moveTo>
                    <a:pt x="4" y="2"/>
                  </a:moveTo>
                  <a:cubicBezTo>
                    <a:pt x="3" y="4"/>
                    <a:pt x="9" y="3"/>
                    <a:pt x="9" y="2"/>
                  </a:cubicBezTo>
                  <a:cubicBezTo>
                    <a:pt x="7" y="2"/>
                    <a:pt x="7" y="0"/>
                    <a:pt x="8" y="0"/>
                  </a:cubicBezTo>
                  <a:cubicBezTo>
                    <a:pt x="8" y="3"/>
                    <a:pt x="11" y="2"/>
                    <a:pt x="11" y="4"/>
                  </a:cubicBezTo>
                  <a:cubicBezTo>
                    <a:pt x="8" y="4"/>
                    <a:pt x="0" y="5"/>
                    <a:pt x="4" y="2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00"/>
                </a:solidFill>
                <a:latin typeface="+mn-lt"/>
                <a:ea typeface="+mn-ea"/>
              </a:endParaRPr>
            </a:p>
          </p:txBody>
        </p:sp>
        <p:sp>
          <p:nvSpPr>
            <p:cNvPr id="123" name="Freeform 144"/>
            <p:cNvSpPr>
              <a:spLocks/>
            </p:cNvSpPr>
            <p:nvPr/>
          </p:nvSpPr>
          <p:spPr bwMode="auto">
            <a:xfrm>
              <a:off x="6157824" y="4194175"/>
              <a:ext cx="238775" cy="28575"/>
            </a:xfrm>
            <a:custGeom>
              <a:avLst/>
              <a:gdLst>
                <a:gd name="T0" fmla="*/ 0 w 42"/>
                <a:gd name="T1" fmla="*/ 6 h 9"/>
                <a:gd name="T2" fmla="*/ 34 w 42"/>
                <a:gd name="T3" fmla="*/ 5 h 9"/>
                <a:gd name="T4" fmla="*/ 42 w 42"/>
                <a:gd name="T5" fmla="*/ 6 h 9"/>
                <a:gd name="T6" fmla="*/ 0 w 42"/>
                <a:gd name="T7" fmla="*/ 6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2" h="9">
                  <a:moveTo>
                    <a:pt x="0" y="6"/>
                  </a:moveTo>
                  <a:cubicBezTo>
                    <a:pt x="8" y="3"/>
                    <a:pt x="23" y="5"/>
                    <a:pt x="34" y="5"/>
                  </a:cubicBezTo>
                  <a:cubicBezTo>
                    <a:pt x="36" y="5"/>
                    <a:pt x="42" y="0"/>
                    <a:pt x="42" y="6"/>
                  </a:cubicBezTo>
                  <a:cubicBezTo>
                    <a:pt x="29" y="6"/>
                    <a:pt x="4" y="9"/>
                    <a:pt x="0" y="6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00"/>
                </a:solidFill>
                <a:latin typeface="+mn-lt"/>
                <a:ea typeface="+mn-ea"/>
              </a:endParaRPr>
            </a:p>
          </p:txBody>
        </p:sp>
        <p:sp>
          <p:nvSpPr>
            <p:cNvPr id="124" name="Freeform 145"/>
            <p:cNvSpPr>
              <a:spLocks/>
            </p:cNvSpPr>
            <p:nvPr/>
          </p:nvSpPr>
          <p:spPr bwMode="auto">
            <a:xfrm>
              <a:off x="5907944" y="4330700"/>
              <a:ext cx="97177" cy="14288"/>
            </a:xfrm>
            <a:custGeom>
              <a:avLst/>
              <a:gdLst>
                <a:gd name="T0" fmla="*/ 3 w 17"/>
                <a:gd name="T1" fmla="*/ 2 h 4"/>
                <a:gd name="T2" fmla="*/ 17 w 17"/>
                <a:gd name="T3" fmla="*/ 3 h 4"/>
                <a:gd name="T4" fmla="*/ 3 w 17"/>
                <a:gd name="T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7" h="4">
                  <a:moveTo>
                    <a:pt x="3" y="2"/>
                  </a:moveTo>
                  <a:cubicBezTo>
                    <a:pt x="4" y="2"/>
                    <a:pt x="14" y="0"/>
                    <a:pt x="17" y="3"/>
                  </a:cubicBezTo>
                  <a:cubicBezTo>
                    <a:pt x="15" y="4"/>
                    <a:pt x="0" y="3"/>
                    <a:pt x="3" y="2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00"/>
                </a:solidFill>
                <a:latin typeface="+mn-lt"/>
                <a:ea typeface="+mn-ea"/>
              </a:endParaRPr>
            </a:p>
          </p:txBody>
        </p:sp>
        <p:sp>
          <p:nvSpPr>
            <p:cNvPr id="125" name="Freeform 146"/>
            <p:cNvSpPr>
              <a:spLocks/>
            </p:cNvSpPr>
            <p:nvPr/>
          </p:nvSpPr>
          <p:spPr bwMode="auto">
            <a:xfrm>
              <a:off x="5466489" y="4357688"/>
              <a:ext cx="397033" cy="9525"/>
            </a:xfrm>
            <a:custGeom>
              <a:avLst/>
              <a:gdLst>
                <a:gd name="T0" fmla="*/ 70 w 70"/>
                <a:gd name="T1" fmla="*/ 1 h 3"/>
                <a:gd name="T2" fmla="*/ 0 w 70"/>
                <a:gd name="T3" fmla="*/ 2 h 3"/>
                <a:gd name="T4" fmla="*/ 70 w 70"/>
                <a:gd name="T5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0" h="3">
                  <a:moveTo>
                    <a:pt x="70" y="1"/>
                  </a:moveTo>
                  <a:cubicBezTo>
                    <a:pt x="40" y="2"/>
                    <a:pt x="28" y="3"/>
                    <a:pt x="0" y="2"/>
                  </a:cubicBezTo>
                  <a:cubicBezTo>
                    <a:pt x="22" y="1"/>
                    <a:pt x="51" y="0"/>
                    <a:pt x="70" y="1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00"/>
                </a:solidFill>
                <a:latin typeface="+mn-lt"/>
                <a:ea typeface="+mn-ea"/>
              </a:endParaRPr>
            </a:p>
          </p:txBody>
        </p:sp>
        <p:sp>
          <p:nvSpPr>
            <p:cNvPr id="127" name="Freeform 148"/>
            <p:cNvSpPr>
              <a:spLocks/>
            </p:cNvSpPr>
            <p:nvPr/>
          </p:nvSpPr>
          <p:spPr bwMode="auto">
            <a:xfrm>
              <a:off x="4808469" y="4354513"/>
              <a:ext cx="435904" cy="15875"/>
            </a:xfrm>
            <a:custGeom>
              <a:avLst/>
              <a:gdLst>
                <a:gd name="T0" fmla="*/ 14 w 77"/>
                <a:gd name="T1" fmla="*/ 0 h 5"/>
                <a:gd name="T2" fmla="*/ 21 w 77"/>
                <a:gd name="T3" fmla="*/ 3 h 5"/>
                <a:gd name="T4" fmla="*/ 62 w 77"/>
                <a:gd name="T5" fmla="*/ 3 h 5"/>
                <a:gd name="T6" fmla="*/ 53 w 77"/>
                <a:gd name="T7" fmla="*/ 5 h 5"/>
                <a:gd name="T8" fmla="*/ 0 w 77"/>
                <a:gd name="T9" fmla="*/ 3 h 5"/>
                <a:gd name="T10" fmla="*/ 14 w 77"/>
                <a:gd name="T11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7" h="5">
                  <a:moveTo>
                    <a:pt x="14" y="0"/>
                  </a:moveTo>
                  <a:cubicBezTo>
                    <a:pt x="16" y="2"/>
                    <a:pt x="18" y="3"/>
                    <a:pt x="21" y="3"/>
                  </a:cubicBezTo>
                  <a:cubicBezTo>
                    <a:pt x="35" y="3"/>
                    <a:pt x="47" y="3"/>
                    <a:pt x="62" y="3"/>
                  </a:cubicBezTo>
                  <a:cubicBezTo>
                    <a:pt x="77" y="4"/>
                    <a:pt x="56" y="5"/>
                    <a:pt x="53" y="5"/>
                  </a:cubicBezTo>
                  <a:cubicBezTo>
                    <a:pt x="41" y="5"/>
                    <a:pt x="12" y="5"/>
                    <a:pt x="0" y="3"/>
                  </a:cubicBezTo>
                  <a:cubicBezTo>
                    <a:pt x="8" y="3"/>
                    <a:pt x="12" y="5"/>
                    <a:pt x="14" y="0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00"/>
                </a:solidFill>
                <a:latin typeface="+mn-lt"/>
                <a:ea typeface="+mn-ea"/>
              </a:endParaRPr>
            </a:p>
          </p:txBody>
        </p:sp>
        <p:sp>
          <p:nvSpPr>
            <p:cNvPr id="128" name="Freeform 149"/>
            <p:cNvSpPr>
              <a:spLocks/>
            </p:cNvSpPr>
            <p:nvPr/>
          </p:nvSpPr>
          <p:spPr bwMode="auto">
            <a:xfrm>
              <a:off x="4466967" y="4479925"/>
              <a:ext cx="63859" cy="19050"/>
            </a:xfrm>
            <a:custGeom>
              <a:avLst/>
              <a:gdLst>
                <a:gd name="T0" fmla="*/ 8 w 11"/>
                <a:gd name="T1" fmla="*/ 3 h 6"/>
                <a:gd name="T2" fmla="*/ 7 w 11"/>
                <a:gd name="T3" fmla="*/ 4 h 6"/>
                <a:gd name="T4" fmla="*/ 9 w 11"/>
                <a:gd name="T5" fmla="*/ 5 h 6"/>
                <a:gd name="T6" fmla="*/ 3 w 11"/>
                <a:gd name="T7" fmla="*/ 2 h 6"/>
                <a:gd name="T8" fmla="*/ 8 w 11"/>
                <a:gd name="T9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6">
                  <a:moveTo>
                    <a:pt x="8" y="3"/>
                  </a:moveTo>
                  <a:cubicBezTo>
                    <a:pt x="7" y="3"/>
                    <a:pt x="7" y="3"/>
                    <a:pt x="7" y="4"/>
                  </a:cubicBezTo>
                  <a:cubicBezTo>
                    <a:pt x="8" y="4"/>
                    <a:pt x="9" y="4"/>
                    <a:pt x="9" y="5"/>
                  </a:cubicBezTo>
                  <a:cubicBezTo>
                    <a:pt x="6" y="6"/>
                    <a:pt x="0" y="4"/>
                    <a:pt x="3" y="2"/>
                  </a:cubicBezTo>
                  <a:cubicBezTo>
                    <a:pt x="4" y="5"/>
                    <a:pt x="11" y="0"/>
                    <a:pt x="8" y="3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00"/>
                </a:solidFill>
                <a:latin typeface="+mn-lt"/>
                <a:ea typeface="+mn-ea"/>
              </a:endParaRPr>
            </a:p>
          </p:txBody>
        </p:sp>
        <p:sp>
          <p:nvSpPr>
            <p:cNvPr id="129" name="Freeform 150"/>
            <p:cNvSpPr>
              <a:spLocks/>
            </p:cNvSpPr>
            <p:nvPr/>
          </p:nvSpPr>
          <p:spPr bwMode="auto">
            <a:xfrm>
              <a:off x="3770077" y="4475163"/>
              <a:ext cx="169364" cy="14288"/>
            </a:xfrm>
            <a:custGeom>
              <a:avLst/>
              <a:gdLst>
                <a:gd name="T0" fmla="*/ 0 w 30"/>
                <a:gd name="T1" fmla="*/ 2 h 4"/>
                <a:gd name="T2" fmla="*/ 30 w 30"/>
                <a:gd name="T3" fmla="*/ 4 h 4"/>
                <a:gd name="T4" fmla="*/ 0 w 30"/>
                <a:gd name="T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" h="4">
                  <a:moveTo>
                    <a:pt x="0" y="2"/>
                  </a:moveTo>
                  <a:cubicBezTo>
                    <a:pt x="8" y="0"/>
                    <a:pt x="22" y="2"/>
                    <a:pt x="30" y="4"/>
                  </a:cubicBezTo>
                  <a:cubicBezTo>
                    <a:pt x="20" y="3"/>
                    <a:pt x="8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00"/>
                </a:solidFill>
                <a:latin typeface="+mn-lt"/>
                <a:ea typeface="+mn-ea"/>
              </a:endParaRPr>
            </a:p>
          </p:txBody>
        </p:sp>
        <p:sp>
          <p:nvSpPr>
            <p:cNvPr id="130" name="Freeform 151"/>
            <p:cNvSpPr>
              <a:spLocks/>
            </p:cNvSpPr>
            <p:nvPr/>
          </p:nvSpPr>
          <p:spPr bwMode="auto">
            <a:xfrm>
              <a:off x="2481804" y="4249738"/>
              <a:ext cx="77741" cy="15875"/>
            </a:xfrm>
            <a:custGeom>
              <a:avLst/>
              <a:gdLst>
                <a:gd name="T0" fmla="*/ 14 w 14"/>
                <a:gd name="T1" fmla="*/ 2 h 5"/>
                <a:gd name="T2" fmla="*/ 14 w 14"/>
                <a:gd name="T3" fmla="*/ 4 h 5"/>
                <a:gd name="T4" fmla="*/ 1 w 14"/>
                <a:gd name="T5" fmla="*/ 5 h 5"/>
                <a:gd name="T6" fmla="*/ 14 w 14"/>
                <a:gd name="T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5">
                  <a:moveTo>
                    <a:pt x="14" y="2"/>
                  </a:moveTo>
                  <a:cubicBezTo>
                    <a:pt x="13" y="3"/>
                    <a:pt x="13" y="3"/>
                    <a:pt x="14" y="4"/>
                  </a:cubicBezTo>
                  <a:cubicBezTo>
                    <a:pt x="9" y="2"/>
                    <a:pt x="7" y="5"/>
                    <a:pt x="1" y="5"/>
                  </a:cubicBezTo>
                  <a:cubicBezTo>
                    <a:pt x="0" y="0"/>
                    <a:pt x="12" y="4"/>
                    <a:pt x="14" y="2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00"/>
                </a:solidFill>
                <a:latin typeface="+mn-lt"/>
                <a:ea typeface="+mn-ea"/>
              </a:endParaRPr>
            </a:p>
          </p:txBody>
        </p:sp>
        <p:sp>
          <p:nvSpPr>
            <p:cNvPr id="132" name="Freeform 153"/>
            <p:cNvSpPr>
              <a:spLocks/>
            </p:cNvSpPr>
            <p:nvPr/>
          </p:nvSpPr>
          <p:spPr bwMode="auto">
            <a:xfrm>
              <a:off x="7526615" y="4327525"/>
              <a:ext cx="44423" cy="20638"/>
            </a:xfrm>
            <a:custGeom>
              <a:avLst/>
              <a:gdLst>
                <a:gd name="T0" fmla="*/ 8 w 8"/>
                <a:gd name="T1" fmla="*/ 3 h 6"/>
                <a:gd name="T2" fmla="*/ 2 w 8"/>
                <a:gd name="T3" fmla="*/ 6 h 6"/>
                <a:gd name="T4" fmla="*/ 0 w 8"/>
                <a:gd name="T5" fmla="*/ 2 h 6"/>
                <a:gd name="T6" fmla="*/ 8 w 8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6">
                  <a:moveTo>
                    <a:pt x="8" y="3"/>
                  </a:moveTo>
                  <a:cubicBezTo>
                    <a:pt x="6" y="5"/>
                    <a:pt x="5" y="3"/>
                    <a:pt x="2" y="6"/>
                  </a:cubicBezTo>
                  <a:cubicBezTo>
                    <a:pt x="2" y="4"/>
                    <a:pt x="1" y="3"/>
                    <a:pt x="0" y="2"/>
                  </a:cubicBezTo>
                  <a:cubicBezTo>
                    <a:pt x="2" y="2"/>
                    <a:pt x="7" y="0"/>
                    <a:pt x="8" y="3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00"/>
                </a:solidFill>
                <a:latin typeface="+mn-lt"/>
                <a:ea typeface="+mn-ea"/>
              </a:endParaRPr>
            </a:p>
          </p:txBody>
        </p:sp>
        <p:sp>
          <p:nvSpPr>
            <p:cNvPr id="133" name="Freeform 154"/>
            <p:cNvSpPr>
              <a:spLocks/>
            </p:cNvSpPr>
            <p:nvPr/>
          </p:nvSpPr>
          <p:spPr bwMode="auto">
            <a:xfrm>
              <a:off x="7371134" y="4330700"/>
              <a:ext cx="124941" cy="23813"/>
            </a:xfrm>
            <a:custGeom>
              <a:avLst/>
              <a:gdLst>
                <a:gd name="T0" fmla="*/ 22 w 22"/>
                <a:gd name="T1" fmla="*/ 2 h 7"/>
                <a:gd name="T2" fmla="*/ 22 w 22"/>
                <a:gd name="T3" fmla="*/ 4 h 7"/>
                <a:gd name="T4" fmla="*/ 0 w 22"/>
                <a:gd name="T5" fmla="*/ 7 h 7"/>
                <a:gd name="T6" fmla="*/ 0 w 22"/>
                <a:gd name="T7" fmla="*/ 2 h 7"/>
                <a:gd name="T8" fmla="*/ 22 w 22"/>
                <a:gd name="T9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7">
                  <a:moveTo>
                    <a:pt x="22" y="2"/>
                  </a:moveTo>
                  <a:cubicBezTo>
                    <a:pt x="21" y="2"/>
                    <a:pt x="22" y="3"/>
                    <a:pt x="22" y="4"/>
                  </a:cubicBezTo>
                  <a:cubicBezTo>
                    <a:pt x="15" y="5"/>
                    <a:pt x="7" y="5"/>
                    <a:pt x="0" y="7"/>
                  </a:cubicBezTo>
                  <a:cubicBezTo>
                    <a:pt x="0" y="5"/>
                    <a:pt x="0" y="4"/>
                    <a:pt x="0" y="2"/>
                  </a:cubicBezTo>
                  <a:cubicBezTo>
                    <a:pt x="5" y="4"/>
                    <a:pt x="16" y="0"/>
                    <a:pt x="22" y="2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00"/>
                </a:solidFill>
                <a:latin typeface="+mn-lt"/>
                <a:ea typeface="+mn-ea"/>
              </a:endParaRPr>
            </a:p>
          </p:txBody>
        </p:sp>
        <p:sp>
          <p:nvSpPr>
            <p:cNvPr id="134" name="Freeform 155"/>
            <p:cNvSpPr>
              <a:spLocks/>
            </p:cNvSpPr>
            <p:nvPr/>
          </p:nvSpPr>
          <p:spPr bwMode="auto">
            <a:xfrm>
              <a:off x="2645616" y="4449763"/>
              <a:ext cx="1043945" cy="42863"/>
            </a:xfrm>
            <a:custGeom>
              <a:avLst/>
              <a:gdLst>
                <a:gd name="T0" fmla="*/ 65 w 184"/>
                <a:gd name="T1" fmla="*/ 4 h 13"/>
                <a:gd name="T2" fmla="*/ 158 w 184"/>
                <a:gd name="T3" fmla="*/ 8 h 13"/>
                <a:gd name="T4" fmla="*/ 184 w 184"/>
                <a:gd name="T5" fmla="*/ 8 h 13"/>
                <a:gd name="T6" fmla="*/ 116 w 184"/>
                <a:gd name="T7" fmla="*/ 9 h 13"/>
                <a:gd name="T8" fmla="*/ 83 w 184"/>
                <a:gd name="T9" fmla="*/ 12 h 13"/>
                <a:gd name="T10" fmla="*/ 45 w 184"/>
                <a:gd name="T11" fmla="*/ 10 h 13"/>
                <a:gd name="T12" fmla="*/ 0 w 184"/>
                <a:gd name="T13" fmla="*/ 6 h 13"/>
                <a:gd name="T14" fmla="*/ 65 w 184"/>
                <a:gd name="T15" fmla="*/ 4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4" h="13">
                  <a:moveTo>
                    <a:pt x="65" y="4"/>
                  </a:moveTo>
                  <a:cubicBezTo>
                    <a:pt x="97" y="12"/>
                    <a:pt x="129" y="5"/>
                    <a:pt x="158" y="8"/>
                  </a:cubicBezTo>
                  <a:cubicBezTo>
                    <a:pt x="160" y="4"/>
                    <a:pt x="177" y="7"/>
                    <a:pt x="184" y="8"/>
                  </a:cubicBezTo>
                  <a:cubicBezTo>
                    <a:pt x="167" y="13"/>
                    <a:pt x="142" y="9"/>
                    <a:pt x="116" y="9"/>
                  </a:cubicBezTo>
                  <a:cubicBezTo>
                    <a:pt x="104" y="10"/>
                    <a:pt x="93" y="12"/>
                    <a:pt x="83" y="12"/>
                  </a:cubicBezTo>
                  <a:cubicBezTo>
                    <a:pt x="71" y="11"/>
                    <a:pt x="60" y="10"/>
                    <a:pt x="45" y="10"/>
                  </a:cubicBezTo>
                  <a:cubicBezTo>
                    <a:pt x="31" y="10"/>
                    <a:pt x="12" y="12"/>
                    <a:pt x="0" y="6"/>
                  </a:cubicBezTo>
                  <a:cubicBezTo>
                    <a:pt x="19" y="0"/>
                    <a:pt x="44" y="11"/>
                    <a:pt x="65" y="4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00"/>
                </a:solidFill>
                <a:latin typeface="+mn-lt"/>
                <a:ea typeface="+mn-ea"/>
              </a:endParaRPr>
            </a:p>
          </p:txBody>
        </p:sp>
      </p:grpSp>
      <p:sp>
        <p:nvSpPr>
          <p:cNvPr id="141" name="文本框 140"/>
          <p:cNvSpPr txBox="1"/>
          <p:nvPr/>
        </p:nvSpPr>
        <p:spPr>
          <a:xfrm>
            <a:off x="2518816" y="2642106"/>
            <a:ext cx="4060558" cy="36933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1" dirty="0" smtClean="0">
                <a:blipFill dpi="0" rotWithShape="1">
                  <a:blip r:embed="rId2"/>
                  <a:srcRect/>
                  <a:stretch>
                    <a:fillRect/>
                  </a:stretch>
                </a:blipFill>
                <a:latin typeface="+mn-lt"/>
                <a:ea typeface="+mn-ea"/>
              </a:rPr>
              <a:t>教师：张靓靓       办公室：教一</a:t>
            </a:r>
            <a:r>
              <a:rPr lang="en-US" altLang="zh-CN" b="1" dirty="0" smtClean="0">
                <a:blipFill dpi="0" rotWithShape="1">
                  <a:blip r:embed="rId2"/>
                  <a:srcRect/>
                  <a:stretch>
                    <a:fillRect/>
                  </a:stretch>
                </a:blipFill>
                <a:latin typeface="+mn-lt"/>
                <a:ea typeface="+mn-ea"/>
              </a:rPr>
              <a:t>230</a:t>
            </a:r>
            <a:endParaRPr lang="zh-CN" altLang="en-US" b="1" dirty="0">
              <a:blipFill dpi="0" rotWithShape="1">
                <a:blip r:embed="rId2"/>
                <a:srcRect/>
                <a:stretch>
                  <a:fillRect/>
                </a:stretch>
              </a:blipFill>
              <a:latin typeface="+mn-lt"/>
              <a:ea typeface="+mn-ea"/>
            </a:endParaRPr>
          </a:p>
        </p:txBody>
      </p:sp>
      <p:pic>
        <p:nvPicPr>
          <p:cNvPr id="68" name="图片 6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50110" y="3167646"/>
            <a:ext cx="3241776" cy="1401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647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8" name="Rectangle 2"/>
          <p:cNvSpPr>
            <a:spLocks noChangeArrowheads="1"/>
          </p:cNvSpPr>
          <p:nvPr/>
        </p:nvSpPr>
        <p:spPr bwMode="auto">
          <a:xfrm>
            <a:off x="656972" y="352576"/>
            <a:ext cx="5257800" cy="46551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>
            <a:spAutoFit/>
          </a:bodyPr>
          <a:lstStyle>
            <a:lvl1pPr marL="476250" indent="-4762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fontAlgn="t" hangingPunct="1"/>
            <a:endParaRPr lang="zh-CN" altLang="en-US" sz="1600" b="1" dirty="0">
              <a:solidFill>
                <a:srgbClr val="3333FF"/>
              </a:solidFill>
              <a:latin typeface="Tahoma" panose="020B0604030504040204" pitchFamily="34" charset="0"/>
            </a:endParaRPr>
          </a:p>
          <a:p>
            <a:pPr algn="just" eaLnBrk="1" fontAlgn="t" hangingPunct="1">
              <a:spcBef>
                <a:spcPct val="50000"/>
              </a:spcBef>
              <a:buClr>
                <a:srgbClr val="3333FF"/>
              </a:buClr>
              <a:buSzPct val="150000"/>
              <a:buFont typeface="Wingdings" panose="05000000000000000000" pitchFamily="2" charset="2"/>
              <a:buChar char="§"/>
            </a:pPr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面向对象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的特性</a:t>
            </a:r>
          </a:p>
          <a:p>
            <a:pPr algn="just" eaLnBrk="1" fontAlgn="t" hangingPunct="1">
              <a:spcBef>
                <a:spcPct val="50000"/>
              </a:spcBef>
              <a:buClr>
                <a:srgbClr val="3333FF"/>
              </a:buClr>
              <a:buSzPct val="150000"/>
              <a:buFont typeface="Wingdings" panose="05000000000000000000" pitchFamily="2" charset="2"/>
              <a:buChar char="§"/>
            </a:pP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</a:t>
            </a:r>
          </a:p>
          <a:p>
            <a:pPr algn="just" eaLnBrk="1" fontAlgn="t" hangingPunct="1">
              <a:spcBef>
                <a:spcPct val="50000"/>
              </a:spcBef>
              <a:buClr>
                <a:srgbClr val="3333FF"/>
              </a:buClr>
              <a:buSzPct val="150000"/>
              <a:buFont typeface="Wingdings" panose="05000000000000000000" pitchFamily="2" charset="2"/>
              <a:buChar char="§"/>
            </a:pP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构造方法与对象的创建</a:t>
            </a:r>
          </a:p>
          <a:p>
            <a:pPr algn="just" eaLnBrk="1" fontAlgn="t" hangingPunct="1">
              <a:spcBef>
                <a:spcPct val="50000"/>
              </a:spcBef>
              <a:buClr>
                <a:srgbClr val="3333FF"/>
              </a:buClr>
              <a:buSzPct val="150000"/>
              <a:buFont typeface="Wingdings" panose="05000000000000000000" pitchFamily="2" charset="2"/>
              <a:buChar char="§"/>
            </a:pP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参数传值</a:t>
            </a:r>
          </a:p>
          <a:p>
            <a:pPr algn="just" eaLnBrk="1" fontAlgn="t" hangingPunct="1">
              <a:spcBef>
                <a:spcPct val="50000"/>
              </a:spcBef>
              <a:buClr>
                <a:srgbClr val="3333FF"/>
              </a:buClr>
              <a:buSzPct val="150000"/>
              <a:buFont typeface="Wingdings" panose="05000000000000000000" pitchFamily="2" charset="2"/>
              <a:buChar char="§"/>
            </a:pP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对象的组合</a:t>
            </a:r>
          </a:p>
          <a:p>
            <a:pPr algn="just" eaLnBrk="1" fontAlgn="t" hangingPunct="1">
              <a:spcBef>
                <a:spcPct val="50000"/>
              </a:spcBef>
              <a:buClr>
                <a:srgbClr val="3333FF"/>
              </a:buClr>
              <a:buSzPct val="150000"/>
              <a:buFont typeface="Wingdings" panose="05000000000000000000" pitchFamily="2" charset="2"/>
              <a:buChar char="§"/>
            </a:pP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实例成员与类成员</a:t>
            </a:r>
          </a:p>
          <a:p>
            <a:pPr algn="just" eaLnBrk="1" fontAlgn="t" hangingPunct="1">
              <a:spcBef>
                <a:spcPct val="50000"/>
              </a:spcBef>
              <a:buClr>
                <a:srgbClr val="3333FF"/>
              </a:buClr>
              <a:buSzPct val="150000"/>
              <a:buFont typeface="Wingdings" panose="05000000000000000000" pitchFamily="2" charset="2"/>
              <a:buChar char="§"/>
            </a:pP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方法重载与多态</a:t>
            </a:r>
          </a:p>
          <a:p>
            <a:pPr algn="just" eaLnBrk="1" fontAlgn="t" hangingPunct="1">
              <a:spcBef>
                <a:spcPct val="50000"/>
              </a:spcBef>
              <a:buClr>
                <a:srgbClr val="3333FF"/>
              </a:buClr>
              <a:buSzPct val="150000"/>
              <a:buFont typeface="Wingdings" panose="05000000000000000000" pitchFamily="2" charset="2"/>
              <a:buChar char="§"/>
            </a:pPr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this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关键字</a:t>
            </a:r>
          </a:p>
          <a:p>
            <a:pPr algn="just" eaLnBrk="1" fontAlgn="t" hangingPunct="1">
              <a:spcBef>
                <a:spcPct val="50000"/>
              </a:spcBef>
              <a:buClr>
                <a:srgbClr val="3333FF"/>
              </a:buClr>
              <a:buSzPct val="150000"/>
              <a:buFont typeface="Wingdings" panose="05000000000000000000" pitchFamily="2" charset="2"/>
              <a:buChar char="§"/>
            </a:pP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包</a:t>
            </a:r>
          </a:p>
          <a:p>
            <a:pPr algn="just" eaLnBrk="1" fontAlgn="t" hangingPunct="1">
              <a:spcBef>
                <a:spcPct val="50000"/>
              </a:spcBef>
              <a:buClr>
                <a:srgbClr val="3333FF"/>
              </a:buClr>
              <a:buSzPct val="150000"/>
              <a:buFont typeface="Wingdings" panose="05000000000000000000" pitchFamily="2" charset="2"/>
              <a:buChar char="§"/>
            </a:pPr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import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语句，访问权限</a:t>
            </a:r>
          </a:p>
          <a:p>
            <a:pPr algn="just" eaLnBrk="1" fontAlgn="t" hangingPunct="1">
              <a:spcBef>
                <a:spcPct val="50000"/>
              </a:spcBef>
              <a:buClr>
                <a:srgbClr val="3333FF"/>
              </a:buClr>
              <a:buSzPct val="150000"/>
              <a:buFont typeface="Wingdings" panose="05000000000000000000" pitchFamily="2" charset="2"/>
              <a:buChar char="§"/>
            </a:pP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可变</a:t>
            </a:r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参数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 eaLnBrk="1" fontAlgn="t" hangingPunct="1">
              <a:spcBef>
                <a:spcPct val="50000"/>
              </a:spcBef>
              <a:buClr>
                <a:srgbClr val="3333FF"/>
              </a:buClr>
              <a:buSzPct val="120000"/>
            </a:pPr>
            <a:endParaRPr lang="zh-CN" altLang="en-US" sz="1200" b="1" dirty="0">
              <a:latin typeface="Tahoma" panose="020B0604030504040204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48688" y="214606"/>
            <a:ext cx="903762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dirty="0" smtClean="0">
                <a:blipFill>
                  <a:blip r:embed="rId2"/>
                  <a:stretch>
                    <a:fillRect/>
                  </a:stretch>
                </a:blipFill>
              </a:rPr>
              <a:t>目录：</a:t>
            </a:r>
            <a:endParaRPr lang="zh-CN" altLang="en-US" sz="3200" b="1" dirty="0">
              <a:blipFill>
                <a:blip r:embed="rId2"/>
                <a:stretch>
                  <a:fillRect/>
                </a:stretch>
              </a:blipFill>
            </a:endParaRPr>
          </a:p>
        </p:txBody>
      </p:sp>
    </p:spTree>
    <p:extLst>
      <p:ext uri="{BB962C8B-B14F-4D97-AF65-F5344CB8AC3E}">
        <p14:creationId xmlns:p14="http://schemas.microsoft.com/office/powerpoint/2010/main" val="739163634"/>
      </p:ext>
    </p:extLst>
  </p:cSld>
  <p:clrMapOvr>
    <a:masterClrMapping/>
  </p:clrMapOvr>
  <p:transition spd="med" advClick="0" advTm="3000"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连接符 5"/>
          <p:cNvCxnSpPr/>
          <p:nvPr/>
        </p:nvCxnSpPr>
        <p:spPr>
          <a:xfrm>
            <a:off x="0" y="598360"/>
            <a:ext cx="9144000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106373" y="17115"/>
            <a:ext cx="903762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dirty="0" smtClean="0">
                <a:blipFill>
                  <a:blip r:embed="rId2"/>
                  <a:stretch>
                    <a:fillRect/>
                  </a:stretch>
                </a:blipFill>
              </a:rPr>
              <a:t>面向对象的特性</a:t>
            </a:r>
            <a:endParaRPr lang="zh-CN" altLang="en-US" sz="3200" b="1" dirty="0">
              <a:blipFill>
                <a:blip r:embed="rId2"/>
                <a:stretch>
                  <a:fillRect/>
                </a:stretch>
              </a:blip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106373" y="688217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kumimoji="1" lang="zh-CN" altLang="en-US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面向对象编程主要体现下列三个</a:t>
            </a:r>
            <a:r>
              <a:rPr kumimoji="1" lang="zh-CN" altLang="en-US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特性：</a:t>
            </a:r>
            <a:endParaRPr kumimoji="1" lang="zh-CN" altLang="en-US" b="1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kumimoji="1" lang="zh-CN" altLang="en-US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■ </a:t>
            </a:r>
            <a:r>
              <a:rPr kumimoji="1" lang="zh-CN" altLang="en-US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封装</a:t>
            </a:r>
            <a:r>
              <a:rPr kumimoji="1" lang="zh-CN" altLang="en-US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性 </a:t>
            </a:r>
          </a:p>
          <a:p>
            <a:r>
              <a:rPr kumimoji="1" lang="zh-CN" altLang="en-US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</a:t>
            </a:r>
          </a:p>
        </p:txBody>
      </p:sp>
    </p:spTree>
    <p:extLst>
      <p:ext uri="{BB962C8B-B14F-4D97-AF65-F5344CB8AC3E}">
        <p14:creationId xmlns:p14="http://schemas.microsoft.com/office/powerpoint/2010/main" val="1326005460"/>
      </p:ext>
    </p:extLst>
  </p:cSld>
  <p:clrMapOvr>
    <a:masterClrMapping/>
  </p:clrMapOvr>
  <p:transition spd="med" advClick="0" advTm="3000"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连接符 5"/>
          <p:cNvCxnSpPr/>
          <p:nvPr/>
        </p:nvCxnSpPr>
        <p:spPr>
          <a:xfrm>
            <a:off x="0" y="598360"/>
            <a:ext cx="9144000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106373" y="17115"/>
            <a:ext cx="903762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dirty="0" smtClean="0">
                <a:blipFill>
                  <a:blip r:embed="rId2"/>
                  <a:stretch>
                    <a:fillRect/>
                  </a:stretch>
                </a:blipFill>
              </a:rPr>
              <a:t>类</a:t>
            </a:r>
            <a:endParaRPr lang="zh-CN" altLang="en-US" sz="3200" b="1" dirty="0">
              <a:blipFill>
                <a:blip r:embed="rId2"/>
                <a:stretch>
                  <a:fillRect/>
                </a:stretch>
              </a:blip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106373" y="743820"/>
            <a:ext cx="8831179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CN" altLang="en-US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类是组成</a:t>
            </a:r>
            <a:r>
              <a:rPr kumimoji="1" lang="en-US" altLang="zh-CN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kumimoji="1" lang="zh-CN" altLang="en-US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程序的基本要素</a:t>
            </a:r>
            <a:r>
              <a:rPr kumimoji="1" lang="zh-CN" altLang="en-US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。类是</a:t>
            </a:r>
            <a:r>
              <a:rPr kumimoji="1" lang="en-US" altLang="zh-CN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kumimoji="1" lang="zh-CN" altLang="en-US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语言中最重要的“数据类型”，类声明的</a:t>
            </a:r>
            <a:r>
              <a:rPr kumimoji="1" lang="zh-CN" altLang="en-US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变量被称作对象</a:t>
            </a:r>
            <a:r>
              <a:rPr kumimoji="1" lang="zh-CN" altLang="en-US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，类</a:t>
            </a:r>
            <a:r>
              <a:rPr kumimoji="1" lang="zh-CN" altLang="en-US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封装了一类对象的</a:t>
            </a:r>
            <a:r>
              <a:rPr kumimoji="1"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状态和方法</a:t>
            </a:r>
            <a:r>
              <a:rPr kumimoji="1" lang="zh-CN" altLang="en-US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。类是用来定义对象的模板</a:t>
            </a:r>
            <a:r>
              <a:rPr kumimoji="1" lang="zh-CN" altLang="en-US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kumimoji="1" lang="en-US" altLang="zh-CN" b="1" dirty="0" smtClean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kumimoji="1" lang="zh-CN" altLang="en-US" b="1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kumimoji="1" lang="zh-CN" altLang="en-US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</a:t>
            </a:r>
            <a:r>
              <a:rPr kumimoji="1" lang="zh-CN" altLang="en-US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的实现包括两部分：类声明和类体。基本格式为：</a:t>
            </a:r>
          </a:p>
          <a:p>
            <a:r>
              <a:rPr kumimoji="1" lang="en-US" altLang="zh-CN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 </a:t>
            </a:r>
            <a:r>
              <a:rPr kumimoji="1" lang="zh-CN" altLang="en-US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类名 </a:t>
            </a:r>
            <a:r>
              <a:rPr kumimoji="1" lang="en-US" altLang="zh-CN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{</a:t>
            </a:r>
          </a:p>
          <a:p>
            <a:r>
              <a:rPr kumimoji="1" lang="en-US" altLang="zh-CN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kumimoji="1" lang="zh-CN" altLang="en-US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类体的内容</a:t>
            </a:r>
          </a:p>
          <a:p>
            <a:r>
              <a:rPr kumimoji="1" lang="en-US" altLang="zh-CN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606435556"/>
      </p:ext>
    </p:extLst>
  </p:cSld>
  <p:clrMapOvr>
    <a:masterClrMapping/>
  </p:clrMapOvr>
  <p:transition spd="med" advClick="0" advTm="3000"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连接符 5"/>
          <p:cNvCxnSpPr/>
          <p:nvPr/>
        </p:nvCxnSpPr>
        <p:spPr>
          <a:xfrm>
            <a:off x="0" y="598360"/>
            <a:ext cx="9144000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106373" y="17115"/>
            <a:ext cx="903762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dirty="0" smtClean="0">
                <a:blipFill>
                  <a:blip r:embed="rId2"/>
                  <a:stretch>
                    <a:fillRect/>
                  </a:stretch>
                </a:blipFill>
              </a:rPr>
              <a:t>类声明</a:t>
            </a:r>
            <a:endParaRPr lang="zh-CN" altLang="en-US" sz="3200" b="1" dirty="0">
              <a:blipFill>
                <a:blip r:embed="rId2"/>
                <a:stretch>
                  <a:fillRect/>
                </a:stretch>
              </a:blip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106372" y="673227"/>
            <a:ext cx="9224371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CN" altLang="en-US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类声明 ：</a:t>
            </a:r>
            <a:r>
              <a:rPr kumimoji="1" lang="en-US" altLang="zh-CN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  </a:t>
            </a:r>
            <a:r>
              <a:rPr kumimoji="1" lang="zh-CN" altLang="en-US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类名</a:t>
            </a:r>
          </a:p>
          <a:p>
            <a:r>
              <a:rPr kumimoji="1" lang="zh-CN" altLang="en-US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</a:t>
            </a:r>
            <a:r>
              <a:rPr kumimoji="1" lang="zh-CN" altLang="en-US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kumimoji="1" lang="en-US" altLang="zh-CN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 People”</a:t>
            </a:r>
            <a:r>
              <a:rPr kumimoji="1" lang="zh-CN" altLang="en-US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和“</a:t>
            </a:r>
            <a:r>
              <a:rPr kumimoji="1" lang="en-US" altLang="zh-CN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 </a:t>
            </a:r>
            <a:r>
              <a:rPr kumimoji="1" lang="zh-CN" altLang="en-US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动物”称作</a:t>
            </a:r>
            <a:r>
              <a:rPr kumimoji="1"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类声明</a:t>
            </a:r>
            <a:r>
              <a:rPr kumimoji="1" lang="zh-CN" altLang="en-US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；“</a:t>
            </a:r>
            <a:r>
              <a:rPr kumimoji="1" lang="en-US" altLang="zh-CN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People”</a:t>
            </a:r>
            <a:r>
              <a:rPr kumimoji="1" lang="zh-CN" altLang="en-US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和“动物”分别是</a:t>
            </a:r>
            <a:r>
              <a:rPr kumimoji="1"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类名</a:t>
            </a:r>
            <a:r>
              <a:rPr kumimoji="1" lang="zh-CN" altLang="en-US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  <a:p>
            <a:r>
              <a:rPr kumimoji="1" lang="en-US" altLang="zh-CN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 People{</a:t>
            </a:r>
            <a:endParaRPr kumimoji="1" lang="en-US" altLang="zh-CN" b="1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kumimoji="1" lang="en-US" altLang="zh-CN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</a:p>
          <a:p>
            <a:r>
              <a:rPr kumimoji="1" lang="en-US" altLang="zh-CN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}</a:t>
            </a:r>
          </a:p>
          <a:p>
            <a:endParaRPr kumimoji="1" lang="en-US" altLang="zh-CN" b="1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kumimoji="1" lang="en-US" altLang="zh-CN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 </a:t>
            </a:r>
            <a:r>
              <a:rPr kumimoji="1" lang="zh-CN" altLang="en-US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动物</a:t>
            </a:r>
            <a:r>
              <a:rPr kumimoji="1" lang="en-US" altLang="zh-CN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{</a:t>
            </a:r>
          </a:p>
          <a:p>
            <a:r>
              <a:rPr kumimoji="1" lang="en-US" altLang="zh-CN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</a:p>
          <a:p>
            <a:r>
              <a:rPr kumimoji="1" lang="en-US" altLang="zh-CN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}</a:t>
            </a:r>
          </a:p>
          <a:p>
            <a:endParaRPr kumimoji="1" lang="zh-CN" altLang="en-US" b="1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kumimoji="1" lang="zh-CN" altLang="en-US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◆  给类命名时，遵守下列编程风格（这不是语法要求的，但应当遵守）：</a:t>
            </a:r>
          </a:p>
          <a:p>
            <a:r>
              <a:rPr kumimoji="1" lang="en-US" altLang="zh-CN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kumimoji="1" lang="zh-CN" altLang="en-US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．如果类名使用拉丁字母，那么名字的</a:t>
            </a:r>
            <a:r>
              <a:rPr kumimoji="1"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首字母</a:t>
            </a:r>
            <a:r>
              <a:rPr kumimoji="1" lang="zh-CN" altLang="en-US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kumimoji="1"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大写字母</a:t>
            </a:r>
            <a:r>
              <a:rPr kumimoji="1" lang="zh-CN" altLang="en-US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，如。</a:t>
            </a:r>
          </a:p>
          <a:p>
            <a:r>
              <a:rPr kumimoji="1" lang="en-US" altLang="zh-CN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kumimoji="1" lang="zh-CN" altLang="en-US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．类名最好容易识别、见名知意。当类名由几个“单词”复合而成时，</a:t>
            </a:r>
            <a:r>
              <a:rPr kumimoji="1"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每个</a:t>
            </a:r>
            <a:r>
              <a:rPr kumimoji="1" lang="zh-CN" altLang="en-US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单词的</a:t>
            </a:r>
            <a:r>
              <a:rPr kumimoji="1" lang="zh-CN" altLang="en-US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首</a:t>
            </a:r>
            <a:endParaRPr kumimoji="1" lang="en-US" altLang="zh-CN" b="1" dirty="0" smtClean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kumimoji="1" lang="zh-CN" altLang="en-US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字母</a:t>
            </a:r>
            <a:r>
              <a:rPr kumimoji="1" lang="zh-CN" altLang="en-US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kumimoji="1"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大写</a:t>
            </a:r>
            <a:r>
              <a:rPr kumimoji="1" lang="zh-CN" altLang="en-US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kumimoji="1" lang="en-US" altLang="zh-CN" b="1" dirty="0" smtClean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kumimoji="1" lang="en-US" altLang="zh-CN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kumimoji="1" lang="zh-CN" altLang="en-US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zh-CN" altLang="en-US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第一个字符不能是数字。 </a:t>
            </a:r>
            <a:endParaRPr kumimoji="1" lang="zh-CN" altLang="en-US" b="1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69639689"/>
      </p:ext>
    </p:extLst>
  </p:cSld>
  <p:clrMapOvr>
    <a:masterClrMapping/>
  </p:clrMapOvr>
  <p:transition spd="med" advClick="0" advTm="3000"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连接符 5"/>
          <p:cNvCxnSpPr/>
          <p:nvPr/>
        </p:nvCxnSpPr>
        <p:spPr>
          <a:xfrm>
            <a:off x="0" y="598360"/>
            <a:ext cx="9144000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106373" y="17115"/>
            <a:ext cx="903762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dirty="0" smtClean="0">
                <a:blipFill>
                  <a:blip r:embed="rId2"/>
                  <a:stretch>
                    <a:fillRect/>
                  </a:stretch>
                </a:blipFill>
              </a:rPr>
              <a:t>类体</a:t>
            </a:r>
            <a:endParaRPr lang="zh-CN" altLang="en-US" sz="3200" b="1" dirty="0">
              <a:blipFill>
                <a:blip r:embed="rId2"/>
                <a:stretch>
                  <a:fillRect/>
                </a:stretch>
              </a:blip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88603" y="728671"/>
            <a:ext cx="896679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CN" altLang="en-US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◆ </a:t>
            </a:r>
            <a:r>
              <a:rPr kumimoji="1" lang="zh-CN" altLang="en-US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类声明之后的一对大括号“</a:t>
            </a:r>
            <a:r>
              <a:rPr kumimoji="1" lang="en-US" altLang="zh-CN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{”</a:t>
            </a:r>
            <a:r>
              <a:rPr kumimoji="1" lang="zh-CN" altLang="en-US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，“</a:t>
            </a:r>
            <a:r>
              <a:rPr kumimoji="1" lang="en-US" altLang="zh-CN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}”</a:t>
            </a:r>
            <a:r>
              <a:rPr kumimoji="1" lang="zh-CN" altLang="en-US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以及它们之间的内容称作类体，大括号之间的内容称作类体的内容</a:t>
            </a:r>
            <a:r>
              <a:rPr kumimoji="1" lang="zh-CN" altLang="en-US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kumimoji="1" lang="en-US" altLang="zh-CN" b="1" dirty="0" smtClean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kumimoji="1" lang="zh-CN" altLang="en-US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kumimoji="1" lang="zh-CN" altLang="en-US" b="1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kumimoji="1" lang="zh-CN" altLang="en-US" b="1" dirty="0" smtClean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◆ </a:t>
            </a:r>
            <a:r>
              <a:rPr kumimoji="1" lang="zh-CN" altLang="en-US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</a:t>
            </a:r>
            <a:r>
              <a:rPr kumimoji="1" lang="zh-CN" altLang="en-US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体的内容由两部分构：一部分是变量的声明，用来刻画属性；另一部分是方法的定义，用来刻画</a:t>
            </a:r>
            <a:r>
              <a:rPr kumimoji="1" lang="zh-CN" altLang="en-US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功能。</a:t>
            </a:r>
            <a:r>
              <a:rPr kumimoji="1" lang="zh-CN" altLang="en-US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对变量进行操作</a:t>
            </a:r>
            <a:r>
              <a:rPr kumimoji="1" lang="zh-CN" altLang="en-US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，即给出算法。</a:t>
            </a:r>
            <a:endParaRPr kumimoji="1" lang="en-US" b="1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53" y="2259797"/>
            <a:ext cx="4444202" cy="2589099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3071611" y="3251915"/>
            <a:ext cx="1223493" cy="25113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矩形 7"/>
          <p:cNvSpPr/>
          <p:nvPr/>
        </p:nvSpPr>
        <p:spPr>
          <a:xfrm>
            <a:off x="2972873" y="4003183"/>
            <a:ext cx="1223493" cy="25113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840116"/>
      </p:ext>
    </p:extLst>
  </p:cSld>
  <p:clrMapOvr>
    <a:masterClrMapping/>
  </p:clrMapOvr>
  <p:transition spd="med" advClick="0" advTm="3000"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连接符 5"/>
          <p:cNvCxnSpPr/>
          <p:nvPr/>
        </p:nvCxnSpPr>
        <p:spPr>
          <a:xfrm>
            <a:off x="0" y="598360"/>
            <a:ext cx="9144000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106373" y="17115"/>
            <a:ext cx="903762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dirty="0" smtClean="0">
                <a:blipFill>
                  <a:blip r:embed="rId2"/>
                  <a:stretch>
                    <a:fillRect/>
                  </a:stretch>
                </a:blipFill>
              </a:rPr>
              <a:t>成员变量</a:t>
            </a:r>
            <a:endParaRPr lang="zh-CN" altLang="en-US" sz="3200" b="1" dirty="0">
              <a:blipFill>
                <a:blip r:embed="rId2"/>
                <a:stretch>
                  <a:fillRect/>
                </a:stretch>
              </a:blip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106373" y="695753"/>
            <a:ext cx="8834907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CN" altLang="en-US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</a:t>
            </a:r>
            <a:r>
              <a:rPr kumimoji="1" lang="zh-CN" altLang="en-US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体分为两部分：</a:t>
            </a:r>
            <a:endParaRPr kumimoji="1" lang="en-US" altLang="zh-CN" b="1" dirty="0" smtClean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kumimoji="1" lang="en-US" altLang="zh-CN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kumimoji="1" lang="zh-CN" altLang="en-US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、变量的声明；</a:t>
            </a:r>
            <a:endParaRPr kumimoji="1" lang="en-US" altLang="zh-CN" b="1" dirty="0" smtClean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kumimoji="1" lang="en-US" altLang="zh-CN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kumimoji="1" lang="zh-CN" altLang="en-US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、方法的定义。</a:t>
            </a:r>
            <a:endParaRPr kumimoji="1" lang="en-US" altLang="zh-CN" b="1" dirty="0" smtClean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kumimoji="1" lang="en-US" altLang="zh-CN" b="1" dirty="0" smtClean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kumimoji="1" lang="en-US" altLang="zh-CN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kumimoji="1" lang="zh-CN" altLang="en-US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．变量的类型：成员变量和</a:t>
            </a:r>
            <a:r>
              <a:rPr kumimoji="1" lang="zh-CN" altLang="en-US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局</a:t>
            </a:r>
            <a:r>
              <a:rPr kumimoji="1" lang="zh-CN" altLang="en-US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部变量</a:t>
            </a:r>
            <a:r>
              <a:rPr kumimoji="1" lang="zh-CN" altLang="en-US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kumimoji="1" lang="zh-CN" altLang="en-US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类型可以是</a:t>
            </a:r>
            <a:r>
              <a:rPr kumimoji="1" lang="en-US" altLang="zh-CN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kumimoji="1" lang="zh-CN" altLang="en-US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中的任何一种数据类型，包括基本类型：整型、浮点型、字符型；引用类型：数组、对象和接口（对象和接口见后续内容）</a:t>
            </a:r>
            <a:r>
              <a:rPr kumimoji="1" lang="zh-CN" altLang="en-US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kumimoji="1" lang="en-US" altLang="zh-CN" b="1" dirty="0" smtClean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kumimoji="1" lang="en-US" altLang="zh-CN" b="1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kumimoji="1" lang="en-US" altLang="zh-CN" b="1" dirty="0" smtClean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kumimoji="1" lang="en-US" altLang="zh-CN" b="1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kumimoji="1" lang="en-US" altLang="zh-CN" b="1" dirty="0" smtClean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kumimoji="1" lang="en-US" altLang="zh-CN" b="1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kumimoji="1" lang="zh-CN" altLang="en-US" b="1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kumimoji="1" lang="en-US" altLang="zh-CN" b="1" dirty="0" smtClean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kumimoji="1" lang="en-US" altLang="zh-CN" b="1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574" y="2758411"/>
            <a:ext cx="1767530" cy="1812421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669701" y="3277673"/>
            <a:ext cx="1120462" cy="23825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文本框 10"/>
          <p:cNvSpPr txBox="1"/>
          <p:nvPr/>
        </p:nvSpPr>
        <p:spPr>
          <a:xfrm>
            <a:off x="1964028" y="321213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C00000"/>
                </a:solidFill>
              </a:rPr>
              <a:t>类</a:t>
            </a:r>
            <a:r>
              <a:rPr lang="zh-CN" altLang="en-US" b="1" dirty="0" smtClean="0">
                <a:solidFill>
                  <a:srgbClr val="C00000"/>
                </a:solidFill>
              </a:rPr>
              <a:t>声明的变量</a:t>
            </a:r>
            <a:endParaRPr lang="en-US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9829"/>
      </p:ext>
    </p:extLst>
  </p:cSld>
  <p:clrMapOvr>
    <a:masterClrMapping/>
  </p:clrMapOvr>
  <p:transition spd="med" advClick="0" advTm="3000"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连接符 5"/>
          <p:cNvCxnSpPr/>
          <p:nvPr/>
        </p:nvCxnSpPr>
        <p:spPr>
          <a:xfrm>
            <a:off x="0" y="598360"/>
            <a:ext cx="9144000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106373" y="17115"/>
            <a:ext cx="903762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dirty="0" smtClean="0">
                <a:blipFill>
                  <a:blip r:embed="rId2"/>
                  <a:stretch>
                    <a:fillRect/>
                  </a:stretch>
                </a:blipFill>
              </a:rPr>
              <a:t>成员变量</a:t>
            </a:r>
            <a:endParaRPr lang="zh-CN" altLang="en-US" sz="3200" b="1" dirty="0">
              <a:blipFill>
                <a:blip r:embed="rId2"/>
                <a:stretch>
                  <a:fillRect/>
                </a:stretch>
              </a:blip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151449" y="715072"/>
            <a:ext cx="8834907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CN" altLang="en-US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</a:t>
            </a:r>
            <a:r>
              <a:rPr kumimoji="1" lang="zh-CN" altLang="en-US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体分为两部分：</a:t>
            </a:r>
            <a:endParaRPr kumimoji="1" lang="en-US" altLang="zh-CN" b="1" dirty="0" smtClean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kumimoji="1" lang="en-US" altLang="zh-CN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kumimoji="1" lang="zh-CN" altLang="en-US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、变量的声明；</a:t>
            </a:r>
            <a:endParaRPr kumimoji="1" lang="en-US" altLang="zh-CN" b="1" dirty="0" smtClean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kumimoji="1" lang="en-US" altLang="zh-CN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kumimoji="1" lang="zh-CN" altLang="en-US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、方法的定义。</a:t>
            </a:r>
            <a:endParaRPr kumimoji="1" lang="en-US" altLang="zh-CN" b="1" dirty="0" smtClean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kumimoji="1" lang="en-US" altLang="zh-CN" b="1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kumimoji="1" lang="en-US" altLang="zh-CN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kumimoji="1" lang="zh-CN" altLang="en-US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．变量的有效范围</a:t>
            </a:r>
            <a:r>
              <a:rPr kumimoji="1" lang="zh-CN" altLang="en-US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kumimoji="1" lang="en-US" altLang="zh-CN" b="1" dirty="0" smtClean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kumimoji="1" lang="zh-CN" altLang="en-US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成员</a:t>
            </a:r>
            <a:r>
              <a:rPr kumimoji="1" lang="zh-CN" altLang="en-US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变量在整个类内都</a:t>
            </a:r>
            <a:r>
              <a:rPr kumimoji="1" lang="zh-CN" altLang="en-US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有效。</a:t>
            </a:r>
            <a:endParaRPr kumimoji="1" lang="zh-CN" altLang="en-US" b="1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6811" y="715072"/>
            <a:ext cx="5834579" cy="3406167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3702676" y="2469398"/>
            <a:ext cx="1365161" cy="318878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822605"/>
      </p:ext>
    </p:extLst>
  </p:cSld>
  <p:clrMapOvr>
    <a:masterClrMapping/>
  </p:clrMapOvr>
  <p:transition spd="med" advClick="0" advTm="3000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106373" y="0"/>
            <a:ext cx="903762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dirty="0" smtClean="0">
                <a:blipFill>
                  <a:blip r:embed="rId4"/>
                  <a:stretch>
                    <a:fillRect/>
                  </a:stretch>
                </a:blipFill>
              </a:rPr>
              <a:t>运算符、表达式与语句</a:t>
            </a:r>
            <a:endParaRPr lang="zh-CN" altLang="en-US" sz="3200" b="1" dirty="0">
              <a:blipFill>
                <a:blip r:embed="rId4"/>
                <a:stretch>
                  <a:fillRect/>
                </a:stretch>
              </a:blipFill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0" y="625366"/>
            <a:ext cx="9144000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106373" y="724585"/>
            <a:ext cx="87822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b="1" dirty="0" smtClean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逻辑运算符与逻辑表达式：</a:t>
            </a:r>
            <a:endParaRPr lang="zh-CN" altLang="en-US" b="1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06372" y="1111415"/>
            <a:ext cx="903762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逻辑运算符包括</a:t>
            </a:r>
            <a:r>
              <a:rPr lang="en-US" altLang="zh-CN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&amp;&amp;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||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!</a:t>
            </a:r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。其中</a:t>
            </a:r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&amp;&amp;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||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为二目运算符</a:t>
            </a:r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实现逻辑与、逻辑或</a:t>
            </a:r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；！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为单目运算符</a:t>
            </a:r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实现逻辑</a:t>
            </a:r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非。逻辑运算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符的操作元必须是</a:t>
            </a:r>
            <a:r>
              <a:rPr lang="en-US" altLang="zh-CN" sz="1600" b="1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boolean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型数据，逻辑运算符可以用来连接关系</a:t>
            </a:r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表达式。</a:t>
            </a:r>
            <a:endParaRPr lang="en-US" altLang="zh-CN" sz="16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例如，</a:t>
            </a:r>
            <a:r>
              <a:rPr lang="en-US" altLang="zh-CN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2&gt;8&amp;&amp;9&gt;2</a:t>
            </a:r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的结果为</a:t>
            </a:r>
            <a:r>
              <a:rPr lang="en-US" altLang="zh-CN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false</a:t>
            </a:r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8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48452921"/>
              </p:ext>
            </p:extLst>
          </p:nvPr>
        </p:nvGraphicFramePr>
        <p:xfrm>
          <a:off x="1104900" y="2145405"/>
          <a:ext cx="6934200" cy="2362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57" name="位图图像" r:id="rId5" imgW="4896533" imgH="1428949" progId="Paint.Picture">
                  <p:embed/>
                </p:oleObj>
              </mc:Choice>
              <mc:Fallback>
                <p:oleObj name="位图图像" r:id="rId5" imgW="4896533" imgH="1428949" progId="Paint.Picture">
                  <p:embed/>
                  <p:pic>
                    <p:nvPicPr>
                      <p:cNvPr id="22533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04900" y="2145405"/>
                        <a:ext cx="6934200" cy="2362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74617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连接符 5"/>
          <p:cNvCxnSpPr/>
          <p:nvPr/>
        </p:nvCxnSpPr>
        <p:spPr>
          <a:xfrm>
            <a:off x="0" y="598360"/>
            <a:ext cx="9144000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106373" y="17115"/>
            <a:ext cx="903762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dirty="0" smtClean="0">
                <a:blipFill>
                  <a:blip r:embed="rId2"/>
                  <a:stretch>
                    <a:fillRect/>
                  </a:stretch>
                </a:blipFill>
              </a:rPr>
              <a:t>成员变量</a:t>
            </a:r>
            <a:endParaRPr lang="zh-CN" altLang="en-US" sz="3200" b="1" dirty="0">
              <a:blipFill>
                <a:blip r:embed="rId2"/>
                <a:stretch>
                  <a:fillRect/>
                </a:stretch>
              </a:blip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106373" y="695753"/>
            <a:ext cx="883490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kumimoji="1" lang="zh-CN" altLang="en-US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．编程风格</a:t>
            </a:r>
          </a:p>
          <a:p>
            <a:r>
              <a:rPr kumimoji="1" lang="zh-CN" altLang="en-US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kumimoji="1" lang="en-US" altLang="zh-CN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kumimoji="1" lang="zh-CN" altLang="en-US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）一行只声明一个变量。 </a:t>
            </a:r>
          </a:p>
          <a:p>
            <a:r>
              <a:rPr kumimoji="1" lang="zh-CN" altLang="en-US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kumimoji="1" lang="en-US" altLang="zh-CN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kumimoji="1" lang="zh-CN" altLang="en-US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）变量的名字符合标识符规定。 </a:t>
            </a:r>
          </a:p>
          <a:p>
            <a:r>
              <a:rPr kumimoji="1" lang="zh-CN" altLang="en-US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kumimoji="1" lang="en-US" altLang="zh-CN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kumimoji="1" lang="zh-CN" altLang="en-US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）变量名字见名知意，避免容易混淆的变量名字。</a:t>
            </a:r>
            <a:endParaRPr kumimoji="1" lang="en-US" b="1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26464296"/>
      </p:ext>
    </p:extLst>
  </p:cSld>
  <p:clrMapOvr>
    <a:masterClrMapping/>
  </p:clrMapOvr>
  <p:transition spd="med" advClick="0" advTm="3000">
    <p:fad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连接符 5"/>
          <p:cNvCxnSpPr/>
          <p:nvPr/>
        </p:nvCxnSpPr>
        <p:spPr>
          <a:xfrm>
            <a:off x="0" y="598360"/>
            <a:ext cx="9144000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106373" y="17115"/>
            <a:ext cx="903762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dirty="0" smtClean="0">
                <a:blipFill>
                  <a:blip r:embed="rId2"/>
                  <a:stretch>
                    <a:fillRect/>
                  </a:stretch>
                </a:blipFill>
              </a:rPr>
              <a:t>方法</a:t>
            </a:r>
            <a:endParaRPr lang="zh-CN" altLang="en-US" sz="3200" b="1" dirty="0">
              <a:blipFill>
                <a:blip r:embed="rId2"/>
                <a:stretch>
                  <a:fillRect/>
                </a:stretch>
              </a:blip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122350" y="673369"/>
            <a:ext cx="9021650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CN" altLang="en-US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方法的定义包括两部分：方法声明和方法体。一般格式为：</a:t>
            </a:r>
          </a:p>
          <a:p>
            <a:r>
              <a:rPr kumimoji="1" lang="zh-CN" altLang="en-US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方法声明部分 </a:t>
            </a:r>
            <a:r>
              <a:rPr kumimoji="1" lang="en-US" altLang="zh-CN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{</a:t>
            </a:r>
          </a:p>
          <a:p>
            <a:r>
              <a:rPr kumimoji="1" lang="en-US" altLang="zh-CN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kumimoji="1" lang="zh-CN" altLang="en-US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方法体的内容</a:t>
            </a:r>
          </a:p>
          <a:p>
            <a:r>
              <a:rPr kumimoji="1" lang="en-US" altLang="zh-CN" b="1" dirty="0" smtClean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} </a:t>
            </a:r>
          </a:p>
          <a:p>
            <a:endParaRPr kumimoji="1" lang="en-US" altLang="zh-CN" b="1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kumimoji="1" lang="en-US" altLang="zh-CN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kumimoji="1" lang="zh-CN" altLang="en-US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．方法声明 </a:t>
            </a:r>
          </a:p>
          <a:p>
            <a:r>
              <a:rPr kumimoji="1" lang="zh-CN" altLang="en-US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方法声明包括方法名和方法的返回类型，如</a:t>
            </a:r>
            <a:r>
              <a:rPr kumimoji="1" lang="zh-CN" altLang="en-US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kumimoji="1" lang="en-US" altLang="zh-CN" b="1" dirty="0" smtClean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kumimoji="1" lang="en-US" altLang="zh-CN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double </a:t>
            </a:r>
            <a:r>
              <a:rPr kumimoji="1" lang="en-US" altLang="zh-CN" b="1" dirty="0" err="1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getSpeed</a:t>
            </a:r>
            <a:r>
              <a:rPr kumimoji="1" lang="en-US" altLang="zh-CN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() {</a:t>
            </a:r>
          </a:p>
          <a:p>
            <a:pPr lvl="1"/>
            <a:r>
              <a:rPr kumimoji="1" lang="en-US" altLang="zh-CN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return speed</a:t>
            </a:r>
          </a:p>
          <a:p>
            <a:pPr lvl="1"/>
            <a:r>
              <a:rPr kumimoji="1" lang="en-US" altLang="zh-CN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}</a:t>
            </a:r>
          </a:p>
          <a:p>
            <a:r>
              <a:rPr kumimoji="1" lang="zh-CN" altLang="en-US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方法返回的数据的类型可以是</a:t>
            </a:r>
            <a:r>
              <a:rPr kumimoji="1" lang="en-US" altLang="zh-CN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kumimoji="1" lang="zh-CN" altLang="en-US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中的任何数据类型之一，当一个方法</a:t>
            </a:r>
            <a:r>
              <a:rPr kumimoji="1" lang="zh-CN" altLang="en-US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不需要返回数据</a:t>
            </a:r>
            <a:endParaRPr kumimoji="1" lang="en-US" altLang="zh-CN" b="1" dirty="0" smtClean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kumimoji="1" lang="zh-CN" altLang="en-US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时，返回类型</a:t>
            </a:r>
            <a:r>
              <a:rPr kumimoji="1" lang="zh-CN" altLang="en-US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必须是</a:t>
            </a:r>
            <a:r>
              <a:rPr kumimoji="1" lang="en-US" altLang="zh-CN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void</a:t>
            </a:r>
            <a:r>
              <a:rPr kumimoji="1" lang="zh-CN" altLang="en-US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kumimoji="1" lang="en-US" altLang="zh-CN" b="1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kumimoji="1" lang="zh-CN" altLang="en-US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kumimoji="1" lang="zh-CN" altLang="en-US" b="1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50810550"/>
      </p:ext>
    </p:extLst>
  </p:cSld>
  <p:clrMapOvr>
    <a:masterClrMapping/>
  </p:clrMapOvr>
  <p:transition spd="med" advClick="0" advTm="3000">
    <p:fad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连接符 5"/>
          <p:cNvCxnSpPr/>
          <p:nvPr/>
        </p:nvCxnSpPr>
        <p:spPr>
          <a:xfrm>
            <a:off x="0" y="598360"/>
            <a:ext cx="9144000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106373" y="17115"/>
            <a:ext cx="903762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dirty="0" smtClean="0">
                <a:blipFill>
                  <a:blip r:embed="rId2"/>
                  <a:stretch>
                    <a:fillRect/>
                  </a:stretch>
                </a:blipFill>
              </a:rPr>
              <a:t>方法</a:t>
            </a:r>
            <a:endParaRPr lang="zh-CN" altLang="en-US" sz="3200" b="1" dirty="0">
              <a:blipFill>
                <a:blip r:embed="rId2"/>
                <a:stretch>
                  <a:fillRect/>
                </a:stretch>
              </a:blip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122350" y="673369"/>
            <a:ext cx="902165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kumimoji="1" lang="zh-CN" altLang="en-US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．方法体</a:t>
            </a:r>
          </a:p>
          <a:p>
            <a:r>
              <a:rPr kumimoji="1" lang="zh-CN" altLang="en-US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方法声明之后的一对大括号“</a:t>
            </a:r>
            <a:r>
              <a:rPr kumimoji="1" lang="en-US" altLang="zh-CN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{” </a:t>
            </a:r>
            <a:r>
              <a:rPr kumimoji="1" lang="zh-CN" altLang="en-US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，“</a:t>
            </a:r>
            <a:r>
              <a:rPr kumimoji="1" lang="en-US" altLang="zh-CN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}”</a:t>
            </a:r>
            <a:r>
              <a:rPr kumimoji="1" lang="zh-CN" altLang="en-US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以及之间的内容称作方法的方法体。方法体的内容</a:t>
            </a:r>
            <a:r>
              <a:rPr kumimoji="1" lang="zh-CN" altLang="en-US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包括：</a:t>
            </a:r>
            <a:endParaRPr kumimoji="1" lang="en-US" altLang="zh-CN" b="1" dirty="0" smtClean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kumimoji="1" lang="en-US" altLang="zh-CN" b="1" dirty="0" smtClean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kumimoji="1" lang="en-US" altLang="zh-CN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kumimoji="1" lang="zh-CN" altLang="en-US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、局部变量</a:t>
            </a:r>
            <a:r>
              <a:rPr kumimoji="1" lang="zh-CN" altLang="en-US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kumimoji="1" lang="zh-CN" altLang="en-US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声明；</a:t>
            </a:r>
            <a:endParaRPr kumimoji="1" lang="en-US" altLang="zh-CN" b="1" dirty="0" smtClean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kumimoji="1" lang="en-US" altLang="zh-CN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kumimoji="1" lang="zh-CN" altLang="en-US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kumimoji="1" lang="en-US" altLang="zh-CN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kumimoji="1" lang="zh-CN" altLang="en-US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语句。</a:t>
            </a:r>
            <a:endParaRPr kumimoji="1" lang="en-US" b="1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382" y="2427695"/>
            <a:ext cx="4510120" cy="1471623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22350" y="4182021"/>
            <a:ext cx="8956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</a:t>
            </a:r>
            <a:r>
              <a:rPr kumimoji="1" lang="zh-CN" altLang="en-US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：和类的成员变量不同，局部变量只在声明它的方法内有效，且与声明的位置有关。</a:t>
            </a:r>
            <a:endParaRPr kumimoji="1" lang="en-US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21663934"/>
      </p:ext>
    </p:extLst>
  </p:cSld>
  <p:clrMapOvr>
    <a:masterClrMapping/>
  </p:clrMapOvr>
  <p:transition spd="med" advClick="0" advTm="3000">
    <p:fad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连接符 5"/>
          <p:cNvCxnSpPr/>
          <p:nvPr/>
        </p:nvCxnSpPr>
        <p:spPr>
          <a:xfrm>
            <a:off x="0" y="598360"/>
            <a:ext cx="9144000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106373" y="17115"/>
            <a:ext cx="903762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dirty="0" smtClean="0">
                <a:blipFill>
                  <a:blip r:embed="rId2"/>
                  <a:stretch>
                    <a:fillRect/>
                  </a:stretch>
                </a:blipFill>
              </a:rPr>
              <a:t>方法</a:t>
            </a:r>
            <a:endParaRPr lang="zh-CN" altLang="en-US" sz="3200" b="1" dirty="0">
              <a:blipFill>
                <a:blip r:embed="rId2"/>
                <a:stretch>
                  <a:fillRect/>
                </a:stretch>
              </a:blip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655" y="747434"/>
            <a:ext cx="6978033" cy="3779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254159"/>
      </p:ext>
    </p:extLst>
  </p:cSld>
  <p:clrMapOvr>
    <a:masterClrMapping/>
  </p:clrMapOvr>
  <p:transition spd="med" advClick="0" advTm="3000">
    <p:fad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连接符 5"/>
          <p:cNvCxnSpPr/>
          <p:nvPr/>
        </p:nvCxnSpPr>
        <p:spPr>
          <a:xfrm>
            <a:off x="0" y="598360"/>
            <a:ext cx="9144000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106373" y="17115"/>
            <a:ext cx="903762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dirty="0" smtClean="0">
                <a:blipFill>
                  <a:blip r:embed="rId2"/>
                  <a:stretch>
                    <a:fillRect/>
                  </a:stretch>
                </a:blipFill>
              </a:rPr>
              <a:t>方法</a:t>
            </a:r>
            <a:endParaRPr lang="zh-CN" altLang="en-US" sz="3200" b="1" dirty="0">
              <a:blipFill>
                <a:blip r:embed="rId2"/>
                <a:stretch>
                  <a:fillRect/>
                </a:stretch>
              </a:blip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60986" y="708338"/>
            <a:ext cx="895629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区分成员变量和</a:t>
            </a:r>
            <a:r>
              <a:rPr kumimoji="1" lang="zh-CN" altLang="en-US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局部变量</a:t>
            </a:r>
            <a:endParaRPr kumimoji="1" lang="en-US" altLang="zh-CN" b="1" dirty="0" smtClean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kumimoji="1" lang="en-US" b="1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kumimoji="1" lang="zh-CN" altLang="en-US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如果局部变量的名字与成员变量的名字</a:t>
            </a:r>
            <a:r>
              <a:rPr kumimoji="1" lang="zh-CN" altLang="en-US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相同</a:t>
            </a:r>
            <a:r>
              <a:rPr kumimoji="1" lang="zh-CN" altLang="en-US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，则</a:t>
            </a:r>
            <a:r>
              <a:rPr kumimoji="1" lang="zh-CN" altLang="en-US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成员变量被隐藏</a:t>
            </a:r>
            <a:r>
              <a:rPr kumimoji="1" lang="zh-CN" altLang="en-US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，即这个成员变量在这</a:t>
            </a:r>
            <a:endParaRPr kumimoji="1" lang="en-US" altLang="zh-CN" b="1" dirty="0" smtClean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kumimoji="1" lang="zh-CN" altLang="en-US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个方法内暂时失效。</a:t>
            </a:r>
            <a:endParaRPr kumimoji="1" lang="en-US" b="1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540" y="2015115"/>
            <a:ext cx="7755795" cy="1671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426160"/>
      </p:ext>
    </p:extLst>
  </p:cSld>
  <p:clrMapOvr>
    <a:masterClrMapping/>
  </p:clrMapOvr>
  <p:transition spd="med" advClick="0" advTm="3000">
    <p:fade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连接符 5"/>
          <p:cNvCxnSpPr/>
          <p:nvPr/>
        </p:nvCxnSpPr>
        <p:spPr>
          <a:xfrm>
            <a:off x="0" y="598360"/>
            <a:ext cx="9144000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106373" y="17115"/>
            <a:ext cx="903762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dirty="0" smtClean="0">
                <a:blipFill>
                  <a:blip r:embed="rId2"/>
                  <a:stretch>
                    <a:fillRect/>
                  </a:stretch>
                </a:blipFill>
              </a:rPr>
              <a:t>方法</a:t>
            </a:r>
            <a:endParaRPr lang="zh-CN" altLang="en-US" sz="3200" b="1" dirty="0">
              <a:blipFill>
                <a:blip r:embed="rId2"/>
                <a:stretch>
                  <a:fillRect/>
                </a:stretch>
              </a:blip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60986" y="708338"/>
            <a:ext cx="70759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区分成员变量和</a:t>
            </a:r>
            <a:r>
              <a:rPr kumimoji="1" lang="zh-CN" altLang="en-US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局部变量</a:t>
            </a:r>
            <a:endParaRPr kumimoji="1" lang="en-US" altLang="zh-CN" b="1" dirty="0" smtClean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kumimoji="1" lang="zh-CN" altLang="en-US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如果想在这个方法中</a:t>
            </a:r>
            <a:r>
              <a:rPr kumimoji="1" lang="zh-CN" altLang="en-US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kumimoji="1" lang="zh-CN" altLang="en-US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被隐藏的成员变量，必须使用关键字</a:t>
            </a:r>
            <a:r>
              <a:rPr kumimoji="1" lang="en-US" altLang="zh-CN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this</a:t>
            </a:r>
            <a:r>
              <a:rPr kumimoji="1" lang="zh-CN" altLang="en-US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kumimoji="1" lang="en-US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591" y="1461117"/>
            <a:ext cx="6544172" cy="2012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522273"/>
      </p:ext>
    </p:extLst>
  </p:cSld>
  <p:clrMapOvr>
    <a:masterClrMapping/>
  </p:clrMapOvr>
  <p:transition spd="med" advClick="0" advTm="3000">
    <p:fade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连接符 5"/>
          <p:cNvCxnSpPr/>
          <p:nvPr/>
        </p:nvCxnSpPr>
        <p:spPr>
          <a:xfrm>
            <a:off x="0" y="598360"/>
            <a:ext cx="9144000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106373" y="17115"/>
            <a:ext cx="903762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dirty="0" smtClean="0">
                <a:blipFill>
                  <a:blip r:embed="rId2"/>
                  <a:stretch>
                    <a:fillRect/>
                  </a:stretch>
                </a:blipFill>
              </a:rPr>
              <a:t>需要注意的问题</a:t>
            </a:r>
            <a:endParaRPr lang="zh-CN" altLang="en-US" sz="3200" b="1" dirty="0">
              <a:blipFill>
                <a:blip r:embed="rId2"/>
                <a:stretch>
                  <a:fillRect/>
                </a:stretch>
              </a:blip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0" y="760766"/>
            <a:ext cx="871255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CN" altLang="en-US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类体的内容由两部分构成：一部分是变量的声明，另一部分是方法的定义</a:t>
            </a:r>
            <a:r>
              <a:rPr kumimoji="1" lang="zh-CN" altLang="en-US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kumimoji="1" lang="en-US" altLang="zh-CN" b="1" dirty="0" smtClean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kumimoji="1" lang="zh-CN" altLang="en-US" b="1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kumimoji="1" lang="zh-CN" altLang="en-US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</a:t>
            </a:r>
            <a:r>
              <a:rPr kumimoji="1" lang="zh-CN" altLang="en-US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成员变量的操作只能放在方法中，方法可以对成员变量和该方法体中声明的局部变量进行操作。在声明成员变量时可以同时赋予初值，但是</a:t>
            </a:r>
            <a:r>
              <a:rPr kumimoji="1"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不可以在类体中有单独的赋值语句</a:t>
            </a:r>
            <a:r>
              <a:rPr kumimoji="1" lang="zh-CN" altLang="en-US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（不可以有变量的声明和方法的定义以外的其它语句</a:t>
            </a:r>
            <a:endParaRPr kumimoji="1" lang="en-US" b="1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73" y="2284045"/>
            <a:ext cx="6750936" cy="2571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472327"/>
      </p:ext>
    </p:extLst>
  </p:cSld>
  <p:clrMapOvr>
    <a:masterClrMapping/>
  </p:clrMapOvr>
  <p:transition spd="med" advClick="0" advTm="3000">
    <p:fade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连接符 5"/>
          <p:cNvCxnSpPr/>
          <p:nvPr/>
        </p:nvCxnSpPr>
        <p:spPr>
          <a:xfrm>
            <a:off x="0" y="598360"/>
            <a:ext cx="9144000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106373" y="17115"/>
            <a:ext cx="903762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dirty="0" smtClean="0">
                <a:blipFill>
                  <a:blip r:embed="rId2"/>
                  <a:stretch>
                    <a:fillRect/>
                  </a:stretch>
                </a:blipFill>
              </a:rPr>
              <a:t>类的</a:t>
            </a:r>
            <a:r>
              <a:rPr lang="en-US" altLang="zh-CN" sz="3200" b="1" dirty="0" smtClean="0">
                <a:blipFill>
                  <a:blip r:embed="rId2"/>
                  <a:stretch>
                    <a:fillRect/>
                  </a:stretch>
                </a:blipFill>
              </a:rPr>
              <a:t>UML</a:t>
            </a:r>
            <a:r>
              <a:rPr lang="zh-CN" altLang="en-US" sz="3200" b="1" dirty="0" smtClean="0">
                <a:blipFill>
                  <a:blip r:embed="rId2"/>
                  <a:stretch>
                    <a:fillRect/>
                  </a:stretch>
                </a:blipFill>
              </a:rPr>
              <a:t>类图</a:t>
            </a:r>
            <a:endParaRPr lang="zh-CN" altLang="en-US" sz="3200" b="1" dirty="0">
              <a:blipFill>
                <a:blip r:embed="rId2"/>
                <a:stretch>
                  <a:fillRect/>
                </a:stretch>
              </a:blipFill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035" y="756793"/>
            <a:ext cx="3857128" cy="3650663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4307983" y="959982"/>
            <a:ext cx="4572000" cy="2677656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 eaLnBrk="1" hangingPunct="1">
              <a:spcBef>
                <a:spcPct val="20000"/>
              </a:spcBef>
            </a:pPr>
            <a:r>
              <a:rPr kumimoji="1" lang="zh-CN" altLang="en-US" sz="24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第1层是名字层</a:t>
            </a:r>
            <a:r>
              <a:rPr kumimoji="1" lang="zh-CN" altLang="en-US" sz="2400" b="1" dirty="0" smtClean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kumimoji="1" lang="en-US" altLang="zh-CN" sz="2400" b="1" dirty="0" smtClean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 eaLnBrk="1" hangingPunct="1">
              <a:spcBef>
                <a:spcPct val="20000"/>
              </a:spcBef>
            </a:pPr>
            <a:endParaRPr kumimoji="1" lang="en-US" altLang="zh-CN" b="1" dirty="0" smtClean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 eaLnBrk="1" hangingPunct="1">
              <a:spcBef>
                <a:spcPct val="20000"/>
              </a:spcBef>
            </a:pPr>
            <a:endParaRPr kumimoji="1" lang="zh-CN" altLang="en-US" b="1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 eaLnBrk="1" hangingPunct="1">
              <a:spcBef>
                <a:spcPct val="20000"/>
              </a:spcBef>
            </a:pPr>
            <a:r>
              <a:rPr kumimoji="1" lang="zh-CN" altLang="en-US" sz="24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第2层是变量层，也称属性层</a:t>
            </a:r>
            <a:r>
              <a:rPr kumimoji="1" lang="zh-CN" altLang="en-US" sz="2400" b="1" dirty="0" smtClean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kumimoji="1" lang="en-US" altLang="zh-CN" sz="2400" b="1" dirty="0" smtClean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 eaLnBrk="1" hangingPunct="1">
              <a:spcBef>
                <a:spcPct val="20000"/>
              </a:spcBef>
            </a:pPr>
            <a:endParaRPr kumimoji="1" lang="en-US" altLang="zh-CN" b="1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 eaLnBrk="1" hangingPunct="1">
              <a:spcBef>
                <a:spcPct val="20000"/>
              </a:spcBef>
            </a:pPr>
            <a:endParaRPr kumimoji="1" lang="zh-CN" altLang="en-US" b="1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 eaLnBrk="1" hangingPunct="1">
              <a:spcBef>
                <a:spcPct val="20000"/>
              </a:spcBef>
            </a:pPr>
            <a:r>
              <a:rPr kumimoji="1" lang="zh-CN" altLang="en-US" sz="24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第3层是方法层，也称操作层。</a:t>
            </a:r>
            <a:endParaRPr kumimoji="1" lang="en-US" altLang="zh-CN" sz="2400" b="1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46603210"/>
      </p:ext>
    </p:extLst>
  </p:cSld>
  <p:clrMapOvr>
    <a:masterClrMapping/>
  </p:clrMapOvr>
  <p:transition spd="med" advClick="0" advTm="3000">
    <p:fade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连接符 5"/>
          <p:cNvCxnSpPr/>
          <p:nvPr/>
        </p:nvCxnSpPr>
        <p:spPr>
          <a:xfrm>
            <a:off x="0" y="598360"/>
            <a:ext cx="9144000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106373" y="17115"/>
            <a:ext cx="903762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dirty="0" smtClean="0">
                <a:blipFill>
                  <a:blip r:embed="rId2"/>
                  <a:stretch>
                    <a:fillRect/>
                  </a:stretch>
                </a:blipFill>
              </a:rPr>
              <a:t>构造方法与对象的创建</a:t>
            </a:r>
            <a:endParaRPr lang="zh-CN" altLang="en-US" sz="3200" b="1" dirty="0">
              <a:blipFill>
                <a:blip r:embed="rId2"/>
                <a:stretch>
                  <a:fillRect/>
                </a:stretch>
              </a:blip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48418" y="651088"/>
            <a:ext cx="895391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eaLnBrk="1" hangingPunct="1">
              <a:lnSpc>
                <a:spcPct val="120000"/>
              </a:lnSpc>
              <a:spcBef>
                <a:spcPct val="20000"/>
              </a:spcBef>
            </a:pPr>
            <a:r>
              <a:rPr kumimoji="1" lang="zh-CN" altLang="en-US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类是面向对象语言中最重用的一种数据类型，那么就可以用它来声明变量。在面向对象语言中，</a:t>
            </a:r>
            <a:r>
              <a:rPr kumimoji="1"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用类声明的变量被称作对象</a:t>
            </a:r>
            <a:r>
              <a:rPr kumimoji="1" lang="zh-CN" altLang="en-US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。和基本数据类型不同，在用类声明对象后，还必须要创建对象，即为声明的对象分配变量(确定对象所具有的属性)，当使用一个类创建一个对象时，也称给出了这个类的一个实例。通俗的讲，</a:t>
            </a:r>
            <a:r>
              <a:rPr kumimoji="1"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类是创建对象的“模板”，没有类就没有对象</a:t>
            </a:r>
            <a:r>
              <a:rPr kumimoji="1" lang="zh-CN" altLang="en-US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。构造方法和对象的创建密切相关 </a:t>
            </a:r>
            <a:r>
              <a:rPr lang="zh-CN" altLang="en-US" b="1" dirty="0">
                <a:latin typeface="宋体" panose="02010600030101010101" pitchFamily="2" charset="-122"/>
              </a:rPr>
              <a:t>。</a:t>
            </a:r>
            <a:endParaRPr lang="en-US" altLang="zh-CN" b="1" dirty="0">
              <a:latin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04724337"/>
      </p:ext>
    </p:extLst>
  </p:cSld>
  <p:clrMapOvr>
    <a:masterClrMapping/>
  </p:clrMapOvr>
  <p:transition spd="med" advClick="0" advTm="3000">
    <p:fade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连接符 5"/>
          <p:cNvCxnSpPr/>
          <p:nvPr/>
        </p:nvCxnSpPr>
        <p:spPr>
          <a:xfrm>
            <a:off x="0" y="598360"/>
            <a:ext cx="9144000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106373" y="17115"/>
            <a:ext cx="903762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dirty="0" smtClean="0">
                <a:blipFill>
                  <a:blip r:embed="rId2"/>
                  <a:stretch>
                    <a:fillRect/>
                  </a:stretch>
                </a:blipFill>
              </a:rPr>
              <a:t>构造</a:t>
            </a:r>
            <a:r>
              <a:rPr lang="zh-CN" altLang="en-US" sz="3200" b="1" dirty="0">
                <a:blipFill>
                  <a:blip r:embed="rId2"/>
                  <a:stretch>
                    <a:fillRect/>
                  </a:stretch>
                </a:blipFill>
              </a:rPr>
              <a:t>方法与对象的创建</a:t>
            </a:r>
          </a:p>
        </p:txBody>
      </p:sp>
      <p:sp>
        <p:nvSpPr>
          <p:cNvPr id="3" name="矩形 2"/>
          <p:cNvSpPr/>
          <p:nvPr/>
        </p:nvSpPr>
        <p:spPr>
          <a:xfrm>
            <a:off x="53186" y="702604"/>
            <a:ext cx="9155208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 smtClean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■ </a:t>
            </a:r>
            <a:r>
              <a:rPr kumimoji="1" lang="zh-CN" altLang="en-US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构造方法</a:t>
            </a:r>
            <a:endParaRPr kumimoji="1" lang="en-US" altLang="zh-CN" b="1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kumimoji="1" lang="en-US" altLang="zh-CN" b="1" dirty="0" smtClean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kumimoji="1" lang="zh-CN" altLang="en-US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构造</a:t>
            </a:r>
            <a:r>
              <a:rPr kumimoji="1" lang="zh-CN" altLang="en-US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方法是一种特殊方法，它的名字必须与它所在的类的名字完全相同，而且没有类型。</a:t>
            </a:r>
          </a:p>
          <a:p>
            <a:r>
              <a:rPr kumimoji="1" lang="zh-CN" altLang="en-US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允许</a:t>
            </a:r>
            <a:r>
              <a:rPr kumimoji="1" lang="zh-CN" altLang="en-US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一个类中编写若干个构造方法，但</a:t>
            </a:r>
            <a:r>
              <a:rPr kumimoji="1"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必须保证他们的参数不同</a:t>
            </a:r>
            <a:r>
              <a:rPr kumimoji="1" lang="zh-CN" altLang="en-US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，即参数的个数不同，或者是参数的类型不同。 </a:t>
            </a:r>
          </a:p>
          <a:p>
            <a:r>
              <a:rPr kumimoji="1" lang="zh-CN" altLang="en-US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需要</a:t>
            </a:r>
            <a:r>
              <a:rPr kumimoji="1" lang="zh-CN" altLang="en-US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注意的是</a:t>
            </a:r>
          </a:p>
          <a:p>
            <a:r>
              <a:rPr kumimoji="1" lang="zh-CN" altLang="en-US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kumimoji="1" lang="en-US" altLang="zh-CN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kumimoji="1" lang="zh-CN" altLang="en-US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 如果类中没有编写构造方法，系统会默认该类只有一个构造方法，该默认的构造方法是无参数的，且方法体中没有语句</a:t>
            </a:r>
            <a:r>
              <a:rPr kumimoji="1" lang="zh-CN" altLang="en-US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kumimoji="1" lang="en-US" altLang="zh-CN" b="1" dirty="0" smtClean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kumimoji="1" lang="en-US" altLang="zh-CN" b="1" dirty="0" err="1" smtClean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Lader</a:t>
            </a:r>
            <a:r>
              <a:rPr kumimoji="1" lang="en-US" altLang="zh-CN" b="1" dirty="0" smtClean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(){</a:t>
            </a:r>
          </a:p>
          <a:p>
            <a:r>
              <a:rPr kumimoji="1" lang="en-US" altLang="zh-CN" b="1" dirty="0" smtClean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}</a:t>
            </a:r>
          </a:p>
          <a:p>
            <a:endParaRPr kumimoji="1" lang="zh-CN" altLang="en-US" b="1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kumimoji="1" lang="zh-CN" altLang="en-US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kumimoji="1" lang="en-US" altLang="zh-CN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kumimoji="1" lang="zh-CN" altLang="en-US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）如果类里定义了一个或多个构造方法，那么</a:t>
            </a:r>
            <a:r>
              <a:rPr kumimoji="1" lang="en-US" altLang="zh-CN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kumimoji="1" lang="zh-CN" altLang="en-US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不提供默认的构造方法 。 </a:t>
            </a:r>
          </a:p>
        </p:txBody>
      </p:sp>
    </p:spTree>
    <p:extLst>
      <p:ext uri="{BB962C8B-B14F-4D97-AF65-F5344CB8AC3E}">
        <p14:creationId xmlns:p14="http://schemas.microsoft.com/office/powerpoint/2010/main" val="3151006637"/>
      </p:ext>
    </p:extLst>
  </p:cSld>
  <p:clrMapOvr>
    <a:masterClrMapping/>
  </p:clrMapOvr>
  <p:transition spd="med" advClick="0" advTm="3000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106373" y="0"/>
            <a:ext cx="903762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dirty="0" smtClean="0">
                <a:blipFill>
                  <a:blip r:embed="rId3"/>
                  <a:stretch>
                    <a:fillRect/>
                  </a:stretch>
                </a:blipFill>
              </a:rPr>
              <a:t>运算符、表达式与语句</a:t>
            </a:r>
            <a:endParaRPr lang="zh-CN" altLang="en-US" sz="3200" b="1" dirty="0">
              <a:blipFill>
                <a:blip r:embed="rId3"/>
                <a:stretch>
                  <a:fillRect/>
                </a:stretch>
              </a:blipFill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0" y="625366"/>
            <a:ext cx="9144000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106373" y="724585"/>
            <a:ext cx="87822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b="1" dirty="0" smtClean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赋值运算符与赋值表达式：</a:t>
            </a:r>
            <a:endParaRPr lang="zh-CN" altLang="en-US" b="1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06372" y="1111415"/>
            <a:ext cx="903762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赋值运算符是二目运算符，左面的操作元必须是变量，不能是常量或表达式</a:t>
            </a:r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。赋值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运算符的优先级较低，是</a:t>
            </a:r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14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级，结合方向右到左</a:t>
            </a:r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。赋值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表达式的值就是“</a:t>
            </a:r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=”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左面变量的值。</a:t>
            </a:r>
          </a:p>
          <a:p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注意</a:t>
            </a:r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不要将赋值运算符“</a:t>
            </a:r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=”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与等号逻辑运算符“</a:t>
            </a:r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==”</a:t>
            </a:r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混淆，比如，</a:t>
            </a:r>
            <a:r>
              <a:rPr lang="en-US" altLang="zh-CN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12=12</a:t>
            </a:r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是非法的表达式，而表达式</a:t>
            </a:r>
            <a:r>
              <a:rPr lang="en-US" altLang="zh-CN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12==12</a:t>
            </a:r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的值是</a:t>
            </a:r>
            <a:r>
              <a:rPr lang="en-US" altLang="zh-CN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true</a:t>
            </a:r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6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06373" y="724585"/>
            <a:ext cx="87822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b="1" dirty="0" smtClean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赋值运算符与赋值表达式：</a:t>
            </a:r>
            <a:endParaRPr lang="zh-CN" altLang="en-US" b="1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06372" y="1111415"/>
            <a:ext cx="9037627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赋值运算符是二目运算符，左面的操作元必须是变量，不能是常量或表达式</a:t>
            </a:r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。赋值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运算符的优先级较低，是</a:t>
            </a:r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14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级，结合方向右到左</a:t>
            </a:r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。赋值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表达式的值就是“</a:t>
            </a:r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=”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左面变量的值。</a:t>
            </a:r>
          </a:p>
          <a:p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注意</a:t>
            </a:r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不要将赋值运算符“</a:t>
            </a:r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=”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与等号逻辑运算符“</a:t>
            </a:r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==”</a:t>
            </a:r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混淆，比如，</a:t>
            </a:r>
            <a:r>
              <a:rPr lang="en-US" altLang="zh-CN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12=12</a:t>
            </a:r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是非法的表达式，而表达式</a:t>
            </a:r>
            <a:r>
              <a:rPr lang="en-US" altLang="zh-CN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12==12</a:t>
            </a:r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的值是</a:t>
            </a:r>
            <a:r>
              <a:rPr lang="en-US" altLang="zh-CN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true</a:t>
            </a:r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37190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连接符 5"/>
          <p:cNvCxnSpPr/>
          <p:nvPr/>
        </p:nvCxnSpPr>
        <p:spPr>
          <a:xfrm>
            <a:off x="0" y="598360"/>
            <a:ext cx="9144000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106373" y="17115"/>
            <a:ext cx="903762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dirty="0" smtClean="0">
                <a:blipFill>
                  <a:blip r:embed="rId2"/>
                  <a:stretch>
                    <a:fillRect/>
                  </a:stretch>
                </a:blipFill>
              </a:rPr>
              <a:t>构造</a:t>
            </a:r>
            <a:r>
              <a:rPr lang="zh-CN" altLang="en-US" sz="3200" b="1" dirty="0">
                <a:blipFill>
                  <a:blip r:embed="rId2"/>
                  <a:stretch>
                    <a:fillRect/>
                  </a:stretch>
                </a:blipFill>
              </a:rPr>
              <a:t>方法与对象的创建</a:t>
            </a:r>
          </a:p>
        </p:txBody>
      </p:sp>
      <p:sp>
        <p:nvSpPr>
          <p:cNvPr id="3" name="矩形 2"/>
          <p:cNvSpPr/>
          <p:nvPr/>
        </p:nvSpPr>
        <p:spPr>
          <a:xfrm>
            <a:off x="53186" y="702604"/>
            <a:ext cx="9155208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 smtClean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■ </a:t>
            </a:r>
            <a:r>
              <a:rPr kumimoji="1" lang="zh-CN" altLang="en-US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创建</a:t>
            </a:r>
            <a:r>
              <a:rPr kumimoji="1" lang="zh-CN" altLang="en-US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</a:t>
            </a:r>
            <a:endParaRPr kumimoji="1" lang="en-US" altLang="zh-CN" b="1" dirty="0" smtClean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kumimoji="1" lang="en-US" altLang="zh-CN" b="1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kumimoji="1" lang="en-US" altLang="zh-CN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 </a:t>
            </a:r>
            <a:r>
              <a:rPr kumimoji="1" lang="zh-CN" altLang="en-US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</a:t>
            </a:r>
            <a:r>
              <a:rPr kumimoji="1" lang="zh-CN" altLang="en-US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kumimoji="1" lang="zh-CN" altLang="en-US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声明，一般格式为：</a:t>
            </a:r>
            <a:endParaRPr kumimoji="1" lang="en-US" altLang="zh-CN" b="1" dirty="0" smtClean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kumimoji="1" lang="zh-CN" altLang="en-US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类的名字 对象名字；</a:t>
            </a:r>
            <a:endParaRPr kumimoji="1" lang="en-US" altLang="zh-CN" b="1" dirty="0" smtClean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kumimoji="1" lang="zh-CN" altLang="en-US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如：</a:t>
            </a:r>
            <a:endParaRPr kumimoji="1" lang="zh-CN" altLang="en-US" b="1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kumimoji="1" lang="zh-CN" altLang="en-US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kumimoji="1" lang="en-US" altLang="zh-CN" b="1" dirty="0" err="1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Lader</a:t>
            </a:r>
            <a:r>
              <a:rPr kumimoji="1" lang="en-US" altLang="zh-CN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b="1" dirty="0" err="1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lader</a:t>
            </a:r>
            <a:r>
              <a:rPr kumimoji="1" lang="en-US" altLang="zh-CN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; </a:t>
            </a:r>
            <a:endParaRPr kumimoji="1" lang="en-US" altLang="zh-CN" b="1" dirty="0" smtClean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kumimoji="1" lang="en-US" altLang="zh-CN" b="1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kumimoji="1" lang="en-US" altLang="zh-CN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kumimoji="1" lang="en-US" altLang="zh-CN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 </a:t>
            </a:r>
            <a:r>
              <a:rPr kumimoji="1" lang="zh-CN" altLang="en-US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</a:t>
            </a:r>
            <a:r>
              <a:rPr kumimoji="1" lang="zh-CN" altLang="en-US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声明的对象分配内存 </a:t>
            </a:r>
            <a:endParaRPr kumimoji="1" lang="en-US" altLang="zh-CN" b="1" dirty="0" smtClean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kumimoji="1" lang="zh-CN" altLang="en-US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kumimoji="1" lang="en-US" altLang="zh-CN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new</a:t>
            </a:r>
            <a:r>
              <a:rPr kumimoji="1" lang="zh-CN" altLang="en-US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运算符和类的构造方法为声明对象分配变量，即创建对象</a:t>
            </a:r>
            <a:endParaRPr kumimoji="1" lang="zh-CN" altLang="en-US" b="1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kumimoji="1" lang="zh-CN" altLang="en-US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kumimoji="1" lang="zh-CN" altLang="en-US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kumimoji="1" lang="en-US" altLang="zh-CN" b="1" dirty="0" err="1" smtClean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lader</a:t>
            </a:r>
            <a:r>
              <a:rPr kumimoji="1" lang="en-US" altLang="zh-CN" b="1" dirty="0" smtClean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=new </a:t>
            </a:r>
            <a:r>
              <a:rPr kumimoji="1" lang="en-US" altLang="zh-CN" b="1" dirty="0" err="1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Lader</a:t>
            </a:r>
            <a:r>
              <a:rPr kumimoji="1" lang="en-US" altLang="zh-CN" b="1" dirty="0" smtClean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();</a:t>
            </a:r>
            <a:endParaRPr kumimoji="1" lang="en-US" altLang="zh-CN" b="1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4994103"/>
      </p:ext>
    </p:extLst>
  </p:cSld>
  <p:clrMapOvr>
    <a:masterClrMapping/>
  </p:clrMapOvr>
  <p:transition spd="med" advClick="0" advTm="3000">
    <p:fade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连接符 5"/>
          <p:cNvCxnSpPr/>
          <p:nvPr/>
        </p:nvCxnSpPr>
        <p:spPr>
          <a:xfrm>
            <a:off x="0" y="598360"/>
            <a:ext cx="9144000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106373" y="17115"/>
            <a:ext cx="903762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dirty="0" smtClean="0">
                <a:blipFill>
                  <a:blip r:embed="rId2"/>
                  <a:stretch>
                    <a:fillRect/>
                  </a:stretch>
                </a:blipFill>
              </a:rPr>
              <a:t>构造</a:t>
            </a:r>
            <a:r>
              <a:rPr lang="zh-CN" altLang="en-US" sz="3200" b="1" dirty="0">
                <a:blipFill>
                  <a:blip r:embed="rId2"/>
                  <a:stretch>
                    <a:fillRect/>
                  </a:stretch>
                </a:blipFill>
              </a:rPr>
              <a:t>方法与对象的创建</a:t>
            </a:r>
          </a:p>
        </p:txBody>
      </p:sp>
      <p:sp>
        <p:nvSpPr>
          <p:cNvPr id="3" name="矩形 2"/>
          <p:cNvSpPr/>
          <p:nvPr/>
        </p:nvSpPr>
        <p:spPr>
          <a:xfrm>
            <a:off x="53186" y="702604"/>
            <a:ext cx="91552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 smtClean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■ </a:t>
            </a:r>
            <a:r>
              <a:rPr kumimoji="1" lang="zh-CN" altLang="en-US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创建</a:t>
            </a:r>
            <a:r>
              <a:rPr kumimoji="1" lang="zh-CN" altLang="en-US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</a:t>
            </a:r>
            <a:r>
              <a:rPr kumimoji="1" lang="en-US" altLang="zh-CN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kumimoji="1" lang="zh-CN" altLang="en-US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例子</a:t>
            </a:r>
            <a:r>
              <a:rPr kumimoji="1" lang="en-US" altLang="zh-CN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</a:p>
          <a:p>
            <a:endParaRPr kumimoji="1" lang="en-US" altLang="zh-CN" b="1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922" y="1179606"/>
            <a:ext cx="7300779" cy="3805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989997"/>
      </p:ext>
    </p:extLst>
  </p:cSld>
  <p:clrMapOvr>
    <a:masterClrMapping/>
  </p:clrMapOvr>
  <p:transition spd="med" advClick="0" advTm="3000">
    <p:fade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连接符 5"/>
          <p:cNvCxnSpPr/>
          <p:nvPr/>
        </p:nvCxnSpPr>
        <p:spPr>
          <a:xfrm>
            <a:off x="0" y="598360"/>
            <a:ext cx="9144000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106373" y="17115"/>
            <a:ext cx="903762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dirty="0" smtClean="0">
                <a:blipFill>
                  <a:blip r:embed="rId2"/>
                  <a:stretch>
                    <a:fillRect/>
                  </a:stretch>
                </a:blipFill>
              </a:rPr>
              <a:t>构造</a:t>
            </a:r>
            <a:r>
              <a:rPr lang="zh-CN" altLang="en-US" sz="3200" b="1" dirty="0">
                <a:blipFill>
                  <a:blip r:embed="rId2"/>
                  <a:stretch>
                    <a:fillRect/>
                  </a:stretch>
                </a:blipFill>
              </a:rPr>
              <a:t>方法与对象的创建</a:t>
            </a:r>
          </a:p>
        </p:txBody>
      </p:sp>
      <p:sp>
        <p:nvSpPr>
          <p:cNvPr id="3" name="矩形 2"/>
          <p:cNvSpPr/>
          <p:nvPr/>
        </p:nvSpPr>
        <p:spPr>
          <a:xfrm>
            <a:off x="53186" y="702604"/>
            <a:ext cx="91552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 smtClean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■ </a:t>
            </a:r>
            <a:r>
              <a:rPr kumimoji="1" lang="zh-CN" altLang="en-US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创建</a:t>
            </a:r>
            <a:r>
              <a:rPr kumimoji="1" lang="zh-CN" altLang="en-US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</a:t>
            </a:r>
            <a:r>
              <a:rPr kumimoji="1" lang="en-US" altLang="zh-CN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kumimoji="1" lang="zh-CN" altLang="en-US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例子</a:t>
            </a:r>
            <a:r>
              <a:rPr kumimoji="1" lang="en-US" altLang="zh-CN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kumimoji="1" lang="en-US" altLang="zh-CN" b="1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177" y="1071936"/>
            <a:ext cx="5815055" cy="146209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177" y="2534034"/>
            <a:ext cx="5815055" cy="1524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187326"/>
      </p:ext>
    </p:extLst>
  </p:cSld>
  <p:clrMapOvr>
    <a:masterClrMapping/>
  </p:clrMapOvr>
  <p:transition spd="med" advClick="0" advTm="3000">
    <p:fade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连接符 5"/>
          <p:cNvCxnSpPr/>
          <p:nvPr/>
        </p:nvCxnSpPr>
        <p:spPr>
          <a:xfrm>
            <a:off x="0" y="598360"/>
            <a:ext cx="9144000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106373" y="17115"/>
            <a:ext cx="903762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dirty="0" smtClean="0">
                <a:blipFill>
                  <a:blip r:embed="rId2"/>
                  <a:stretch>
                    <a:fillRect/>
                  </a:stretch>
                </a:blipFill>
              </a:rPr>
              <a:t>构造</a:t>
            </a:r>
            <a:r>
              <a:rPr lang="zh-CN" altLang="en-US" sz="3200" b="1" dirty="0">
                <a:blipFill>
                  <a:blip r:embed="rId2"/>
                  <a:stretch>
                    <a:fillRect/>
                  </a:stretch>
                </a:blipFill>
              </a:rPr>
              <a:t>方法与对象的创建</a:t>
            </a:r>
          </a:p>
        </p:txBody>
      </p:sp>
      <p:sp>
        <p:nvSpPr>
          <p:cNvPr id="3" name="矩形 2"/>
          <p:cNvSpPr/>
          <p:nvPr/>
        </p:nvSpPr>
        <p:spPr>
          <a:xfrm>
            <a:off x="53186" y="702604"/>
            <a:ext cx="9155208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 smtClean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■ </a:t>
            </a:r>
            <a:r>
              <a:rPr kumimoji="1" lang="zh-CN" altLang="en-US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创建</a:t>
            </a:r>
            <a:r>
              <a:rPr kumimoji="1" lang="zh-CN" altLang="en-US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</a:t>
            </a:r>
            <a:endParaRPr kumimoji="1" lang="en-US" altLang="zh-CN" b="1" dirty="0" smtClean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kumimoji="1" lang="en-US" altLang="zh-CN" b="1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kumimoji="1" lang="en-US" altLang="zh-CN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kumimoji="1" lang="zh-CN" altLang="en-US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．对象的内存模型 </a:t>
            </a:r>
          </a:p>
          <a:p>
            <a:r>
              <a:rPr kumimoji="1" lang="zh-CN" altLang="en-US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kumimoji="1" lang="en-US" altLang="zh-CN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kumimoji="1" lang="zh-CN" altLang="en-US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）声明对象时的内存</a:t>
            </a:r>
            <a:r>
              <a:rPr kumimoji="1" lang="zh-CN" altLang="en-US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</a:t>
            </a:r>
            <a:endParaRPr kumimoji="1" lang="en-US" altLang="zh-CN" b="1" dirty="0" smtClean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kumimoji="1" lang="en-US" altLang="zh-CN" b="1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kumimoji="1" lang="zh-CN" altLang="en-US" b="1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kumimoji="1" lang="en-US" altLang="zh-CN" b="1" dirty="0" smtClean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kumimoji="1" lang="en-US" altLang="zh-CN" b="1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kumimoji="1" lang="en-US" altLang="zh-CN" b="1" dirty="0" smtClean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kumimoji="1" lang="zh-CN" altLang="en-US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kumimoji="1" lang="en-US" altLang="zh-CN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kumimoji="1" lang="zh-CN" altLang="en-US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）对象分配内存后的内存</a:t>
            </a:r>
            <a:r>
              <a:rPr kumimoji="1" lang="zh-CN" altLang="en-US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</a:t>
            </a:r>
            <a:endParaRPr kumimoji="1" lang="en-US" altLang="zh-CN" b="1" dirty="0" smtClean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kumimoji="1" lang="zh-CN" altLang="en-US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当系统见到：</a:t>
            </a:r>
            <a:endParaRPr kumimoji="1" lang="en-US" altLang="zh-CN" b="1" dirty="0" smtClean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kumimoji="1" lang="en-US" altLang="zh-CN" b="1" dirty="0" err="1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Zhubajie</a:t>
            </a:r>
            <a:r>
              <a:rPr kumimoji="1" lang="en-US" altLang="zh-CN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= new </a:t>
            </a:r>
            <a:r>
              <a:rPr kumimoji="1" lang="en-US" altLang="zh-CN" b="1" dirty="0" err="1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Xiyoujirenwu</a:t>
            </a:r>
            <a:r>
              <a:rPr kumimoji="1" lang="en-US" altLang="zh-CN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();</a:t>
            </a:r>
          </a:p>
          <a:p>
            <a:endParaRPr kumimoji="1" lang="zh-CN" altLang="en-US" b="1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506" y="1926427"/>
            <a:ext cx="1619262" cy="1138246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269347" y="3316309"/>
            <a:ext cx="272382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为成员变量分配内存空间</a:t>
            </a:r>
            <a:endParaRPr kumimoji="1" lang="en-US" altLang="zh-CN" b="1" dirty="0" smtClean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kumimoji="1" lang="en-US" b="1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kumimoji="1" lang="en-US" b="1" dirty="0" smtClean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kumimoji="1" lang="zh-CN" altLang="en-US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返回内存位置的首地址</a:t>
            </a:r>
            <a:endParaRPr kumimoji="1" lang="en-US" b="1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" name="直接箭头连接符 7"/>
          <p:cNvCxnSpPr/>
          <p:nvPr/>
        </p:nvCxnSpPr>
        <p:spPr>
          <a:xfrm flipV="1">
            <a:off x="3825025" y="3567448"/>
            <a:ext cx="482958" cy="30909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/>
          <p:nvPr/>
        </p:nvCxnSpPr>
        <p:spPr>
          <a:xfrm>
            <a:off x="3805707" y="4018212"/>
            <a:ext cx="547352" cy="30265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1578214"/>
      </p:ext>
    </p:extLst>
  </p:cSld>
  <p:clrMapOvr>
    <a:masterClrMapping/>
  </p:clrMapOvr>
  <p:transition spd="med" advClick="0" advTm="3000">
    <p:fade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连接符 5"/>
          <p:cNvCxnSpPr/>
          <p:nvPr/>
        </p:nvCxnSpPr>
        <p:spPr>
          <a:xfrm>
            <a:off x="0" y="598360"/>
            <a:ext cx="9144000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106373" y="17115"/>
            <a:ext cx="903762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dirty="0" smtClean="0">
                <a:blipFill>
                  <a:blip r:embed="rId2"/>
                  <a:stretch>
                    <a:fillRect/>
                  </a:stretch>
                </a:blipFill>
              </a:rPr>
              <a:t>构造</a:t>
            </a:r>
            <a:r>
              <a:rPr lang="zh-CN" altLang="en-US" sz="3200" b="1" dirty="0">
                <a:blipFill>
                  <a:blip r:embed="rId2"/>
                  <a:stretch>
                    <a:fillRect/>
                  </a:stretch>
                </a:blipFill>
              </a:rPr>
              <a:t>方法与对象的创建</a:t>
            </a:r>
          </a:p>
        </p:txBody>
      </p:sp>
      <p:sp>
        <p:nvSpPr>
          <p:cNvPr id="3" name="矩形 2"/>
          <p:cNvSpPr/>
          <p:nvPr/>
        </p:nvSpPr>
        <p:spPr>
          <a:xfrm>
            <a:off x="53186" y="702604"/>
            <a:ext cx="9155208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 smtClean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■ </a:t>
            </a:r>
            <a:r>
              <a:rPr kumimoji="1" lang="zh-CN" altLang="en-US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创建</a:t>
            </a:r>
            <a:r>
              <a:rPr kumimoji="1" lang="zh-CN" altLang="en-US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</a:t>
            </a:r>
            <a:endParaRPr kumimoji="1" lang="en-US" altLang="zh-CN" b="1" dirty="0" smtClean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kumimoji="1" lang="en-US" altLang="zh-CN" b="1" dirty="0" smtClean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kumimoji="1" lang="en-US" altLang="zh-CN" b="1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kumimoji="1" lang="en-US" altLang="zh-CN" b="1" dirty="0" smtClean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kumimoji="1" lang="en-US" altLang="zh-CN" b="1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kumimoji="1" lang="en-US" altLang="zh-CN" b="1" dirty="0" smtClean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kumimoji="1" lang="en-US" altLang="zh-CN" b="1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kumimoji="1" lang="en-US" altLang="zh-CN" b="1" dirty="0" smtClean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kumimoji="1" lang="en-US" altLang="zh-CN" b="1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kumimoji="1" lang="en-US" altLang="zh-CN" b="1" dirty="0" smtClean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kumimoji="1" lang="en-US" altLang="zh-CN" b="1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kumimoji="1" lang="en-US" altLang="zh-CN" b="1" dirty="0" smtClean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kumimoji="1" lang="zh-CN" altLang="en-US" b="1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095" y="1100026"/>
            <a:ext cx="5119725" cy="2814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686296"/>
      </p:ext>
    </p:extLst>
  </p:cSld>
  <p:clrMapOvr>
    <a:masterClrMapping/>
  </p:clrMapOvr>
  <p:transition spd="med" advClick="0" advTm="3000">
    <p:fade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连接符 5"/>
          <p:cNvCxnSpPr/>
          <p:nvPr/>
        </p:nvCxnSpPr>
        <p:spPr>
          <a:xfrm>
            <a:off x="0" y="598360"/>
            <a:ext cx="9144000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106373" y="17115"/>
            <a:ext cx="903762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dirty="0" smtClean="0">
                <a:blipFill>
                  <a:blip r:embed="rId3"/>
                  <a:stretch>
                    <a:fillRect/>
                  </a:stretch>
                </a:blipFill>
              </a:rPr>
              <a:t>构造</a:t>
            </a:r>
            <a:r>
              <a:rPr lang="zh-CN" altLang="en-US" sz="3200" b="1" dirty="0">
                <a:blipFill>
                  <a:blip r:embed="rId3"/>
                  <a:stretch>
                    <a:fillRect/>
                  </a:stretch>
                </a:blipFill>
              </a:rPr>
              <a:t>方法与对象的创建</a:t>
            </a:r>
          </a:p>
        </p:txBody>
      </p:sp>
      <p:sp>
        <p:nvSpPr>
          <p:cNvPr id="3" name="矩形 2"/>
          <p:cNvSpPr/>
          <p:nvPr/>
        </p:nvSpPr>
        <p:spPr>
          <a:xfrm>
            <a:off x="53186" y="702604"/>
            <a:ext cx="915520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 smtClean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■ </a:t>
            </a:r>
            <a:r>
              <a:rPr kumimoji="1" lang="zh-CN" altLang="en-US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创建</a:t>
            </a:r>
            <a:r>
              <a:rPr kumimoji="1" lang="zh-CN" altLang="en-US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</a:t>
            </a:r>
            <a:endParaRPr kumimoji="1" lang="en-US" altLang="zh-CN" b="1" dirty="0" smtClean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kumimoji="1" lang="zh-CN" altLang="en-US" b="1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kumimoji="1" lang="en-US" altLang="zh-CN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kumimoji="1" lang="zh-CN" altLang="en-US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．创建多个不同的</a:t>
            </a:r>
            <a:r>
              <a:rPr kumimoji="1" lang="zh-CN" altLang="en-US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</a:t>
            </a:r>
            <a:endParaRPr kumimoji="1" lang="en-US" altLang="zh-CN" b="1" dirty="0" smtClean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kumimoji="1" lang="en-US" altLang="zh-CN" b="1" dirty="0" err="1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Zhubajie</a:t>
            </a:r>
            <a:r>
              <a:rPr kumimoji="1" lang="en-US" altLang="zh-CN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= new </a:t>
            </a:r>
            <a:r>
              <a:rPr kumimoji="1" lang="en-US" altLang="zh-CN" b="1" dirty="0" err="1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XiyoujiRenwu</a:t>
            </a:r>
            <a:r>
              <a:rPr kumimoji="1" lang="en-US" altLang="zh-CN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();</a:t>
            </a:r>
          </a:p>
          <a:p>
            <a:r>
              <a:rPr kumimoji="1" lang="en-US" altLang="zh-CN" b="1" dirty="0" err="1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Sunwukong</a:t>
            </a:r>
            <a:r>
              <a:rPr kumimoji="1" lang="en-US" altLang="zh-CN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= new </a:t>
            </a:r>
            <a:r>
              <a:rPr kumimoji="1" lang="en-US" altLang="zh-CN" b="1" dirty="0" err="1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XiyoujiRenwu</a:t>
            </a:r>
            <a:r>
              <a:rPr kumimoji="1" lang="en-US" altLang="zh-CN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();</a:t>
            </a:r>
          </a:p>
          <a:p>
            <a:endParaRPr kumimoji="1" lang="en-US" altLang="zh-CN" b="1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kumimoji="1" lang="zh-CN" altLang="en-US" b="1" dirty="0" smtClean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当创建对象</a:t>
            </a:r>
            <a:r>
              <a:rPr kumimoji="1" lang="en-US" altLang="zh-CN" b="1" dirty="0" err="1" smtClean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zhubajie</a:t>
            </a:r>
            <a:r>
              <a:rPr kumimoji="1" lang="zh-CN" altLang="en-US" b="1" dirty="0" smtClean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时，</a:t>
            </a:r>
            <a:r>
              <a:rPr kumimoji="1" lang="en-US" altLang="zh-CN" b="1" dirty="0" err="1" smtClean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XiyoujiRenwu</a:t>
            </a:r>
            <a:r>
              <a:rPr kumimoji="1" lang="zh-CN" altLang="en-US" b="1" dirty="0" smtClean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类中的成员变量被分配内存空间，并返回一个</a:t>
            </a:r>
            <a:endParaRPr kumimoji="1" lang="en-US" altLang="zh-CN" b="1" dirty="0" smtClean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kumimoji="1" lang="zh-CN" altLang="en-US" b="1" dirty="0" smtClean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引用给</a:t>
            </a:r>
            <a:r>
              <a:rPr kumimoji="1" lang="en-US" altLang="zh-CN" b="1" dirty="0" err="1" smtClean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zhubajie</a:t>
            </a:r>
            <a:r>
              <a:rPr kumimoji="1" lang="zh-CN" altLang="en-US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kumimoji="1" lang="en-US" altLang="zh-CN" b="1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20427760"/>
              </p:ext>
            </p:extLst>
          </p:nvPr>
        </p:nvGraphicFramePr>
        <p:xfrm>
          <a:off x="149438" y="3010928"/>
          <a:ext cx="5029200" cy="205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45" name="位图图像" r:id="rId4" imgW="4828571" imgH="1828571" progId="Paint.Picture">
                  <p:embed/>
                </p:oleObj>
              </mc:Choice>
              <mc:Fallback>
                <p:oleObj name="位图图像" r:id="rId4" imgW="4828571" imgH="1828571" progId="Paint.Picture">
                  <p:embed/>
                  <p:pic>
                    <p:nvPicPr>
                      <p:cNvPr id="27656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9438" y="3010928"/>
                        <a:ext cx="5029200" cy="2057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72491861"/>
      </p:ext>
    </p:extLst>
  </p:cSld>
  <p:clrMapOvr>
    <a:masterClrMapping/>
  </p:clrMapOvr>
  <p:transition spd="med" advClick="0" advTm="3000">
    <p:fade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连接符 5"/>
          <p:cNvCxnSpPr/>
          <p:nvPr/>
        </p:nvCxnSpPr>
        <p:spPr>
          <a:xfrm>
            <a:off x="0" y="598360"/>
            <a:ext cx="9144000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106373" y="17115"/>
            <a:ext cx="903762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dirty="0" smtClean="0">
                <a:blipFill>
                  <a:blip r:embed="rId2"/>
                  <a:stretch>
                    <a:fillRect/>
                  </a:stretch>
                </a:blipFill>
              </a:rPr>
              <a:t>构造</a:t>
            </a:r>
            <a:r>
              <a:rPr lang="zh-CN" altLang="en-US" sz="3200" b="1" dirty="0">
                <a:blipFill>
                  <a:blip r:embed="rId2"/>
                  <a:stretch>
                    <a:fillRect/>
                  </a:stretch>
                </a:blipFill>
              </a:rPr>
              <a:t>方法与对象的创建</a:t>
            </a:r>
          </a:p>
        </p:txBody>
      </p:sp>
      <p:sp>
        <p:nvSpPr>
          <p:cNvPr id="3" name="矩形 2"/>
          <p:cNvSpPr/>
          <p:nvPr/>
        </p:nvSpPr>
        <p:spPr>
          <a:xfrm>
            <a:off x="53186" y="702604"/>
            <a:ext cx="91552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 smtClean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■ </a:t>
            </a:r>
            <a:r>
              <a:rPr kumimoji="1" lang="zh-CN" altLang="en-US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kumimoji="1" lang="zh-CN" altLang="en-US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</a:t>
            </a:r>
            <a:endParaRPr kumimoji="1" lang="en-US" altLang="zh-CN" b="1" dirty="0" smtClean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kumimoji="1" lang="zh-CN" altLang="en-US" b="1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06373" y="1057186"/>
            <a:ext cx="6709611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kumimoji="1" lang="zh-CN" altLang="en-US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．通过使用运算符“</a:t>
            </a:r>
            <a:r>
              <a:rPr kumimoji="1" lang="en-US" altLang="zh-CN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.” </a:t>
            </a:r>
            <a:r>
              <a:rPr kumimoji="1" lang="zh-CN" altLang="en-US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对象操作自己的变量（对象的属性</a:t>
            </a:r>
            <a:r>
              <a:rPr kumimoji="1" lang="zh-CN" altLang="en-US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）；</a:t>
            </a:r>
            <a:endParaRPr kumimoji="1" lang="en-US" altLang="zh-CN" b="1" dirty="0" smtClean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kumimoji="1" lang="zh-CN" altLang="en-US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访问格式：</a:t>
            </a:r>
            <a:endParaRPr kumimoji="1" lang="en-US" altLang="zh-CN" b="1" dirty="0" smtClean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kumimoji="1" lang="zh-CN" altLang="en-US" b="1" dirty="0" smtClean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</a:t>
            </a:r>
            <a:r>
              <a:rPr kumimoji="1" lang="en-US" altLang="zh-CN" b="1" dirty="0" smtClean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kumimoji="1" lang="zh-CN" altLang="en-US" b="1" dirty="0" smtClean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</a:t>
            </a:r>
            <a:endParaRPr kumimoji="1" lang="en-US" altLang="zh-CN" b="1" dirty="0" smtClean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kumimoji="1" lang="zh-CN" altLang="en-US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kumimoji="1" lang="zh-CN" altLang="en-US" b="1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kumimoji="1" lang="en-US" altLang="zh-CN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kumimoji="1" lang="zh-CN" altLang="en-US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．使用运算符“</a:t>
            </a:r>
            <a:r>
              <a:rPr kumimoji="1" lang="en-US" altLang="zh-CN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.”,</a:t>
            </a:r>
            <a:r>
              <a:rPr kumimoji="1" lang="zh-CN" altLang="en-US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对象调用类中的方法（对象的</a:t>
            </a:r>
            <a:r>
              <a:rPr kumimoji="1" lang="zh-CN" altLang="en-US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功能）；</a:t>
            </a:r>
            <a:endParaRPr kumimoji="1" lang="en-US" altLang="zh-CN" b="1" dirty="0" smtClean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kumimoji="1" lang="zh-CN" altLang="en-US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</a:t>
            </a:r>
            <a:r>
              <a:rPr kumimoji="1" lang="en-US" altLang="zh-CN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kumimoji="1" lang="zh-CN" altLang="en-US" b="1" dirty="0" smtClean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</a:t>
            </a:r>
            <a:endParaRPr kumimoji="1" lang="en-US" altLang="zh-CN" b="1" dirty="0" smtClean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kumimoji="1" lang="en-US" b="1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kumimoji="1" lang="en-US" altLang="zh-CN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kumimoji="1" lang="en-US" altLang="zh-CN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  </a:t>
            </a:r>
            <a:r>
              <a:rPr kumimoji="1" lang="zh-CN" altLang="en-US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体现</a:t>
            </a:r>
            <a:r>
              <a:rPr kumimoji="1" lang="zh-CN" altLang="en-US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封装</a:t>
            </a:r>
            <a:endParaRPr kumimoji="1" lang="en-US" b="1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kumimoji="1" lang="en-US" b="1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21688362"/>
      </p:ext>
    </p:extLst>
  </p:cSld>
  <p:clrMapOvr>
    <a:masterClrMapping/>
  </p:clrMapOvr>
  <p:transition spd="med" advClick="0" advTm="3000">
    <p:fade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连接符 5"/>
          <p:cNvCxnSpPr/>
          <p:nvPr/>
        </p:nvCxnSpPr>
        <p:spPr>
          <a:xfrm>
            <a:off x="0" y="598360"/>
            <a:ext cx="9144000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106373" y="17115"/>
            <a:ext cx="903762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dirty="0" smtClean="0">
                <a:blipFill>
                  <a:blip r:embed="rId2"/>
                  <a:stretch>
                    <a:fillRect/>
                  </a:stretch>
                </a:blipFill>
              </a:rPr>
              <a:t>构造</a:t>
            </a:r>
            <a:r>
              <a:rPr lang="zh-CN" altLang="en-US" sz="3200" b="1" dirty="0">
                <a:blipFill>
                  <a:blip r:embed="rId2"/>
                  <a:stretch>
                    <a:fillRect/>
                  </a:stretch>
                </a:blipFill>
              </a:rPr>
              <a:t>方法与对象的创建</a:t>
            </a:r>
          </a:p>
        </p:txBody>
      </p:sp>
      <p:sp>
        <p:nvSpPr>
          <p:cNvPr id="3" name="矩形 2"/>
          <p:cNvSpPr/>
          <p:nvPr/>
        </p:nvSpPr>
        <p:spPr>
          <a:xfrm>
            <a:off x="53186" y="702604"/>
            <a:ext cx="91552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 smtClean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■ </a:t>
            </a:r>
            <a:r>
              <a:rPr kumimoji="1" lang="zh-CN" altLang="en-US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kumimoji="1" lang="zh-CN" altLang="en-US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</a:t>
            </a:r>
            <a:endParaRPr kumimoji="1" lang="en-US" altLang="zh-CN" b="1" dirty="0" smtClean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kumimoji="1" lang="zh-CN" altLang="en-US" b="1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06373" y="1057186"/>
            <a:ext cx="670961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  </a:t>
            </a:r>
            <a:r>
              <a:rPr kumimoji="1" lang="zh-CN" altLang="en-US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体现</a:t>
            </a:r>
            <a:r>
              <a:rPr kumimoji="1" lang="zh-CN" altLang="en-US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封装</a:t>
            </a:r>
            <a:endParaRPr kumimoji="1" lang="en-US" b="1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kumimoji="1" lang="en-US" b="1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325" y="1409543"/>
            <a:ext cx="5081009" cy="355147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0754" y="1409543"/>
            <a:ext cx="2935467" cy="129917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2378" y="2782195"/>
            <a:ext cx="1462098" cy="1100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337468"/>
      </p:ext>
    </p:extLst>
  </p:cSld>
  <p:clrMapOvr>
    <a:masterClrMapping/>
  </p:clrMapOvr>
  <p:transition spd="med" advClick="0" advTm="3000">
    <p:fade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连接符 5"/>
          <p:cNvCxnSpPr/>
          <p:nvPr/>
        </p:nvCxnSpPr>
        <p:spPr>
          <a:xfrm>
            <a:off x="0" y="598360"/>
            <a:ext cx="9144000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106373" y="17115"/>
            <a:ext cx="903762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dirty="0" smtClean="0">
                <a:blipFill>
                  <a:blip r:embed="rId2"/>
                  <a:stretch>
                    <a:fillRect/>
                  </a:stretch>
                </a:blipFill>
              </a:rPr>
              <a:t>构造</a:t>
            </a:r>
            <a:r>
              <a:rPr lang="zh-CN" altLang="en-US" sz="3200" b="1" dirty="0">
                <a:blipFill>
                  <a:blip r:embed="rId2"/>
                  <a:stretch>
                    <a:fillRect/>
                  </a:stretch>
                </a:blipFill>
              </a:rPr>
              <a:t>方法与对象的创建</a:t>
            </a:r>
          </a:p>
        </p:txBody>
      </p:sp>
      <p:sp>
        <p:nvSpPr>
          <p:cNvPr id="3" name="矩形 2"/>
          <p:cNvSpPr/>
          <p:nvPr/>
        </p:nvSpPr>
        <p:spPr>
          <a:xfrm>
            <a:off x="53186" y="702604"/>
            <a:ext cx="91552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 smtClean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■ </a:t>
            </a:r>
            <a:r>
              <a:rPr kumimoji="1" lang="zh-CN" altLang="en-US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对象的引用和实体</a:t>
            </a:r>
            <a:endParaRPr kumimoji="1" lang="zh-CN" altLang="en-US" b="1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3186" y="1071936"/>
            <a:ext cx="8921322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CN" altLang="en-US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当用类创建一个对象时，类中的成员变量在分配内存空间，这些</a:t>
            </a:r>
            <a:r>
              <a:rPr kumimoji="1"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内存空间</a:t>
            </a:r>
            <a:r>
              <a:rPr kumimoji="1" lang="zh-CN" altLang="en-US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称作该对象的</a:t>
            </a:r>
            <a:r>
              <a:rPr kumimoji="1"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实体或对象的变量</a:t>
            </a:r>
            <a:r>
              <a:rPr kumimoji="1" lang="zh-CN" altLang="en-US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，而对象中存放着引用</a:t>
            </a:r>
            <a:r>
              <a:rPr kumimoji="1" lang="zh-CN" altLang="en-US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kumimoji="1" lang="en-US" altLang="zh-CN" b="1" dirty="0" smtClean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kumimoji="1" lang="en-US" altLang="zh-CN" b="1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AutoNum type="arabicPeriod"/>
            </a:pPr>
            <a:r>
              <a:rPr kumimoji="1" lang="zh-CN" altLang="en-US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避免使用空对象</a:t>
            </a:r>
            <a:endParaRPr kumimoji="1" lang="en-US" altLang="zh-CN" b="1" dirty="0" smtClean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AutoNum type="arabicPeriod"/>
            </a:pPr>
            <a:endParaRPr kumimoji="1" lang="en-US" altLang="zh-CN" b="1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AutoNum type="arabicPeriod"/>
            </a:pPr>
            <a:r>
              <a:rPr kumimoji="1" lang="zh-CN" altLang="en-US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垃圾收集</a:t>
            </a:r>
            <a:endParaRPr kumimoji="1" lang="en-US" altLang="zh-CN" b="1" dirty="0" smtClean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kumimoji="1" lang="zh-CN" altLang="en-US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以例</a:t>
            </a:r>
            <a:r>
              <a:rPr kumimoji="1" lang="en-US" altLang="zh-CN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5.2</a:t>
            </a:r>
            <a:r>
              <a:rPr kumimoji="1" lang="zh-CN" altLang="en-US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中的</a:t>
            </a:r>
            <a:r>
              <a:rPr kumimoji="1" lang="en-US" altLang="zh-CN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Point</a:t>
            </a:r>
            <a:r>
              <a:rPr kumimoji="1" lang="zh-CN" altLang="en-US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类为例，假如使用</a:t>
            </a:r>
            <a:r>
              <a:rPr kumimoji="1" lang="en-US" altLang="zh-CN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Point</a:t>
            </a:r>
            <a:r>
              <a:rPr kumimoji="1" lang="zh-CN" altLang="en-US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类分别创建了两个对象：</a:t>
            </a:r>
            <a:endParaRPr kumimoji="1" lang="en-US" altLang="zh-CN" b="1" dirty="0" smtClean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kumimoji="1" lang="en-US" altLang="zh-CN" b="1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kumimoji="1" lang="en-US" altLang="zh-CN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Point p1 = new Point(5,15);</a:t>
            </a:r>
          </a:p>
          <a:p>
            <a:r>
              <a:rPr kumimoji="1" lang="en-US" altLang="zh-CN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Point p2 = new Point(8.18);</a:t>
            </a:r>
          </a:p>
          <a:p>
            <a:r>
              <a:rPr lang="zh-CN" altLang="en-US" dirty="0" smtClean="0"/>
              <a:t>。 </a:t>
            </a:r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113" y="3385193"/>
            <a:ext cx="3986242" cy="1195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871843"/>
      </p:ext>
    </p:extLst>
  </p:cSld>
  <p:clrMapOvr>
    <a:masterClrMapping/>
  </p:clrMapOvr>
  <p:transition spd="med" advClick="0" advTm="3000">
    <p:fade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连接符 5"/>
          <p:cNvCxnSpPr/>
          <p:nvPr/>
        </p:nvCxnSpPr>
        <p:spPr>
          <a:xfrm>
            <a:off x="0" y="598360"/>
            <a:ext cx="9144000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106373" y="17115"/>
            <a:ext cx="903762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dirty="0" smtClean="0">
                <a:blipFill>
                  <a:blip r:embed="rId2"/>
                  <a:stretch>
                    <a:fillRect/>
                  </a:stretch>
                </a:blipFill>
              </a:rPr>
              <a:t>构造方法与对象的创建</a:t>
            </a:r>
            <a:endParaRPr lang="zh-CN" altLang="en-US" sz="3200" b="1" dirty="0">
              <a:blipFill>
                <a:blip r:embed="rId2"/>
                <a:stretch>
                  <a:fillRect/>
                </a:stretch>
              </a:blip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53186" y="702604"/>
            <a:ext cx="91552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 smtClean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■ </a:t>
            </a:r>
            <a:r>
              <a:rPr kumimoji="1" lang="zh-CN" altLang="en-US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对象的引用和实体</a:t>
            </a:r>
            <a:endParaRPr kumimoji="1" lang="zh-CN" altLang="en-US" b="1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3186" y="1071936"/>
            <a:ext cx="892132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CN" altLang="en-US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假如</a:t>
            </a:r>
            <a:r>
              <a:rPr kumimoji="1" lang="zh-CN" altLang="en-US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kumimoji="1" lang="zh-CN" altLang="en-US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程序中使用了</a:t>
            </a:r>
            <a:r>
              <a:rPr kumimoji="1" lang="en-US" altLang="zh-CN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p1 = p2</a:t>
            </a:r>
            <a:r>
              <a:rPr kumimoji="1" lang="zh-CN" altLang="en-US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r>
              <a:rPr lang="zh-CN" altLang="en-US" dirty="0" smtClean="0"/>
              <a:t>。 </a:t>
            </a:r>
            <a:endParaRPr lang="zh-CN" altLang="en-US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622" y="1679528"/>
            <a:ext cx="3424263" cy="1257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553325"/>
      </p:ext>
    </p:extLst>
  </p:cSld>
  <p:clrMapOvr>
    <a:masterClrMapping/>
  </p:clrMapOvr>
  <p:transition spd="med" advClick="0" advTm="3000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106373" y="0"/>
            <a:ext cx="903762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dirty="0" smtClean="0">
                <a:blipFill>
                  <a:blip r:embed="rId3"/>
                  <a:stretch>
                    <a:fillRect/>
                  </a:stretch>
                </a:blipFill>
              </a:rPr>
              <a:t>运算符、表达式与语句</a:t>
            </a:r>
            <a:endParaRPr lang="zh-CN" altLang="en-US" sz="3200" b="1" dirty="0">
              <a:blipFill>
                <a:blip r:embed="rId3"/>
                <a:stretch>
                  <a:fillRect/>
                </a:stretch>
              </a:blipFill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0" y="625366"/>
            <a:ext cx="9144000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106373" y="632297"/>
            <a:ext cx="87822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b="1" dirty="0" smtClean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位运算符：</a:t>
            </a:r>
            <a:endParaRPr lang="zh-CN" altLang="en-US" b="1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76944" y="1001629"/>
            <a:ext cx="8841112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eaLnBrk="1" hangingPunct="1">
              <a:spcBef>
                <a:spcPct val="10000"/>
              </a:spcBef>
            </a:pPr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整型数据在内存中以二进制的形式表示。比如一个</a:t>
            </a:r>
            <a:r>
              <a:rPr lang="en-US" altLang="zh-CN" sz="1600" b="1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int</a:t>
            </a:r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型变量在内存里占</a:t>
            </a:r>
            <a:r>
              <a:rPr lang="en-US" altLang="zh-CN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个字节</a:t>
            </a:r>
            <a:r>
              <a:rPr lang="en-US" altLang="zh-CN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32</a:t>
            </a:r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位。</a:t>
            </a:r>
            <a:r>
              <a:rPr lang="en-US" altLang="zh-CN" sz="1600" b="1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Int</a:t>
            </a:r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型数据</a:t>
            </a:r>
            <a:r>
              <a:rPr lang="en-US" altLang="zh-CN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的二进制表示为</a:t>
            </a:r>
            <a:r>
              <a:rPr lang="en-US" altLang="zh-CN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00000000 00000000 00000000 00000111</a:t>
            </a:r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6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 eaLnBrk="1" hangingPunct="1">
              <a:spcBef>
                <a:spcPct val="10000"/>
              </a:spcBef>
            </a:pPr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两个整型数据实施位运算，即对两个整型数据对应的位进行运算得到一个新的整型数据。</a:t>
            </a:r>
          </a:p>
          <a:p>
            <a:pPr algn="just" eaLnBrk="1" hangingPunct="1">
              <a:spcBef>
                <a:spcPct val="10000"/>
              </a:spcBef>
            </a:pP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1．“按位与”运算</a:t>
            </a:r>
          </a:p>
          <a:p>
            <a:pPr algn="just" eaLnBrk="1" hangingPunct="1">
              <a:spcBef>
                <a:spcPct val="10000"/>
              </a:spcBef>
            </a:pP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“按位与”运算符“&amp;”是双目运算符。</a:t>
            </a:r>
            <a:endParaRPr lang="en-US" altLang="zh-CN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 eaLnBrk="1" hangingPunct="1">
              <a:spcBef>
                <a:spcPct val="10000"/>
              </a:spcBef>
            </a:pP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2．“按位或”运算</a:t>
            </a:r>
          </a:p>
          <a:p>
            <a:pPr algn="just" eaLnBrk="1" hangingPunct="1">
              <a:spcBef>
                <a:spcPct val="10000"/>
              </a:spcBef>
            </a:pP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“按位或”运算符：“|”是二目运算符</a:t>
            </a:r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  <a:p>
            <a:pPr algn="just" eaLnBrk="1" hangingPunct="1">
              <a:spcBef>
                <a:spcPct val="10000"/>
              </a:spcBef>
            </a:pP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3．“按位非”运算</a:t>
            </a:r>
          </a:p>
          <a:p>
            <a:pPr algn="just" eaLnBrk="1" hangingPunct="1">
              <a:spcBef>
                <a:spcPct val="10000"/>
              </a:spcBef>
            </a:pP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“按位非”运算符：“~”是单目运算符。</a:t>
            </a:r>
          </a:p>
          <a:p>
            <a:pPr algn="just" eaLnBrk="1" hangingPunct="1">
              <a:spcBef>
                <a:spcPct val="10000"/>
              </a:spcBef>
            </a:pP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4．“按位异或”运算</a:t>
            </a:r>
          </a:p>
          <a:p>
            <a:pPr algn="just" eaLnBrk="1" hangingPunct="1">
              <a:spcBef>
                <a:spcPct val="10000"/>
              </a:spcBef>
            </a:pP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“按位异或”运算符：“^”是二目运算符。 </a:t>
            </a:r>
          </a:p>
          <a:p>
            <a:pPr algn="just" eaLnBrk="1" hangingPunct="1">
              <a:spcBef>
                <a:spcPct val="10000"/>
              </a:spcBef>
            </a:pP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注意:参与运算的是两个整型数据、结果也是整型数据。</a:t>
            </a:r>
          </a:p>
          <a:p>
            <a:pPr algn="just" eaLnBrk="1" hangingPunct="1">
              <a:spcBef>
                <a:spcPct val="10000"/>
              </a:spcBef>
            </a:pP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注意:运算法则是什么？运算结果的精度怎样？</a:t>
            </a:r>
          </a:p>
        </p:txBody>
      </p:sp>
    </p:spTree>
    <p:extLst>
      <p:ext uri="{BB962C8B-B14F-4D97-AF65-F5344CB8AC3E}">
        <p14:creationId xmlns:p14="http://schemas.microsoft.com/office/powerpoint/2010/main" val="212715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连接符 5"/>
          <p:cNvCxnSpPr/>
          <p:nvPr/>
        </p:nvCxnSpPr>
        <p:spPr>
          <a:xfrm>
            <a:off x="0" y="598360"/>
            <a:ext cx="9144000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106373" y="17115"/>
            <a:ext cx="903762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dirty="0" smtClean="0">
                <a:blipFill>
                  <a:blip r:embed="rId2"/>
                  <a:stretch>
                    <a:fillRect/>
                  </a:stretch>
                </a:blipFill>
              </a:rPr>
              <a:t>参数传值</a:t>
            </a:r>
            <a:endParaRPr lang="zh-CN" altLang="en-US" sz="3200" b="1" dirty="0">
              <a:blipFill>
                <a:blip r:embed="rId2"/>
                <a:stretch>
                  <a:fillRect/>
                </a:stretch>
              </a:blip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96591" y="717941"/>
            <a:ext cx="9098924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CN" altLang="en-US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方法被调用时，参数变量必须有具体的值。</a:t>
            </a:r>
            <a:endParaRPr kumimoji="1" lang="en-US" altLang="zh-CN" b="1" dirty="0" smtClean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kumimoji="1" lang="en-US" altLang="zh-CN" b="1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AutoNum type="arabicPeriod"/>
            </a:pPr>
            <a:r>
              <a:rPr kumimoji="1" lang="zh-CN" altLang="en-US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传值机制</a:t>
            </a:r>
            <a:endParaRPr kumimoji="1" lang="en-US" altLang="zh-CN" b="1" dirty="0" smtClean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kumimoji="1" lang="zh-CN" altLang="en-US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方法如果改变参数的值，不会影响向参数“传值”的变量的值，反之亦然。也就是说参数得到的值类似生活中的“原件”的“复印件”，那么改变“复印件”不影响“原件”。</a:t>
            </a:r>
            <a:endParaRPr kumimoji="1" lang="en-US" altLang="zh-CN" b="1" dirty="0" smtClean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kumimoji="1" lang="en-US" altLang="zh-CN" b="1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AutoNum type="arabicPeriod" startAt="2"/>
            </a:pPr>
            <a:r>
              <a:rPr kumimoji="1" lang="zh-CN" altLang="en-US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基本数据类型参数的传值</a:t>
            </a:r>
            <a:endParaRPr kumimoji="1" lang="en-US" altLang="zh-CN" b="1" dirty="0" smtClean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kumimoji="1" lang="zh-CN" altLang="en-US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对于基本数据类型的参数，向该参数传递的值的级别不可以高于该参数的级别 。</a:t>
            </a:r>
          </a:p>
          <a:p>
            <a:endParaRPr kumimoji="1" lang="en-US" altLang="zh-CN" b="1" dirty="0" smtClean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kumimoji="1" lang="zh-CN" altLang="en-US" b="1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29284319"/>
      </p:ext>
    </p:extLst>
  </p:cSld>
  <p:clrMapOvr>
    <a:masterClrMapping/>
  </p:clrMapOvr>
  <p:transition spd="med" advClick="0" advTm="3000">
    <p:fade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连接符 5"/>
          <p:cNvCxnSpPr/>
          <p:nvPr/>
        </p:nvCxnSpPr>
        <p:spPr>
          <a:xfrm>
            <a:off x="0" y="598360"/>
            <a:ext cx="9144000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106373" y="17115"/>
            <a:ext cx="903762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dirty="0" smtClean="0">
                <a:blipFill>
                  <a:blip r:embed="rId2"/>
                  <a:stretch>
                    <a:fillRect/>
                  </a:stretch>
                </a:blipFill>
              </a:rPr>
              <a:t>参数传值</a:t>
            </a:r>
            <a:endParaRPr lang="zh-CN" altLang="en-US" sz="3200" b="1" dirty="0">
              <a:blipFill>
                <a:blip r:embed="rId2"/>
                <a:stretch>
                  <a:fillRect/>
                </a:stretch>
              </a:blip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73" y="686324"/>
            <a:ext cx="2750678" cy="261765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73" y="3303974"/>
            <a:ext cx="2748688" cy="131952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8498" y="686324"/>
            <a:ext cx="4638709" cy="266701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8498" y="3437777"/>
            <a:ext cx="1676412" cy="771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407940"/>
      </p:ext>
    </p:extLst>
  </p:cSld>
  <p:clrMapOvr>
    <a:masterClrMapping/>
  </p:clrMapOvr>
  <p:transition spd="med" advClick="0" advTm="3000">
    <p:fade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连接符 5"/>
          <p:cNvCxnSpPr/>
          <p:nvPr/>
        </p:nvCxnSpPr>
        <p:spPr>
          <a:xfrm>
            <a:off x="0" y="598360"/>
            <a:ext cx="9144000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106373" y="17115"/>
            <a:ext cx="903762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dirty="0" smtClean="0">
                <a:blipFill>
                  <a:blip r:embed="rId2"/>
                  <a:stretch>
                    <a:fillRect/>
                  </a:stretch>
                </a:blipFill>
              </a:rPr>
              <a:t>引用类型参数的传值</a:t>
            </a:r>
            <a:endParaRPr lang="zh-CN" altLang="en-US" sz="3200" b="1" dirty="0">
              <a:blipFill>
                <a:blip r:embed="rId2"/>
                <a:stretch>
                  <a:fillRect/>
                </a:stretch>
              </a:blip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106373" y="674316"/>
            <a:ext cx="887319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CN" altLang="en-US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当参数是引用类型时，</a:t>
            </a:r>
            <a:r>
              <a:rPr kumimoji="1"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“传值”传递的是变量中存放的“引用</a:t>
            </a:r>
            <a:r>
              <a:rPr kumimoji="1" lang="zh-CN" altLang="en-US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”，而不是变量所引用的</a:t>
            </a:r>
            <a:r>
              <a:rPr kumimoji="1" lang="zh-CN" altLang="en-US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实体。</a:t>
            </a:r>
            <a:endParaRPr kumimoji="1" lang="en-US" b="1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615" y="1320647"/>
            <a:ext cx="5738854" cy="3443313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8703" y="1076172"/>
            <a:ext cx="2755631" cy="3932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849787"/>
      </p:ext>
    </p:extLst>
  </p:cSld>
  <p:clrMapOvr>
    <a:masterClrMapping/>
  </p:clrMapOvr>
  <p:transition spd="med" advClick="0" advTm="3000">
    <p:fade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连接符 5"/>
          <p:cNvCxnSpPr/>
          <p:nvPr/>
        </p:nvCxnSpPr>
        <p:spPr>
          <a:xfrm>
            <a:off x="0" y="598360"/>
            <a:ext cx="9144000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106373" y="17115"/>
            <a:ext cx="903762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dirty="0" smtClean="0">
                <a:blipFill>
                  <a:blip r:embed="rId2"/>
                  <a:stretch>
                    <a:fillRect/>
                  </a:stretch>
                </a:blipFill>
              </a:rPr>
              <a:t>引用类型参数的传值</a:t>
            </a:r>
            <a:endParaRPr lang="zh-CN" altLang="en-US" sz="3200" b="1" dirty="0">
              <a:blipFill>
                <a:blip r:embed="rId2"/>
                <a:stretch>
                  <a:fillRect/>
                </a:stretch>
              </a:blip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121" y="661721"/>
            <a:ext cx="5972219" cy="438153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5815" y="661721"/>
            <a:ext cx="2544591" cy="2097254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633663" y="4343400"/>
            <a:ext cx="4576011" cy="14838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矩形 7"/>
          <p:cNvSpPr/>
          <p:nvPr/>
        </p:nvSpPr>
        <p:spPr>
          <a:xfrm>
            <a:off x="6276474" y="2422358"/>
            <a:ext cx="2483932" cy="18849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981180"/>
      </p:ext>
    </p:extLst>
  </p:cSld>
  <p:clrMapOvr>
    <a:masterClrMapping/>
  </p:clrMapOvr>
  <p:transition spd="med" advClick="0" advTm="3000">
    <p:fade/>
  </p:transition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连接符 5"/>
          <p:cNvCxnSpPr/>
          <p:nvPr/>
        </p:nvCxnSpPr>
        <p:spPr>
          <a:xfrm>
            <a:off x="0" y="598360"/>
            <a:ext cx="9144000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106373" y="17115"/>
            <a:ext cx="903762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dirty="0" smtClean="0">
                <a:blipFill>
                  <a:blip r:embed="rId2"/>
                  <a:stretch>
                    <a:fillRect/>
                  </a:stretch>
                </a:blipFill>
              </a:rPr>
              <a:t>引用类型参数的传值</a:t>
            </a:r>
            <a:endParaRPr lang="zh-CN" altLang="en-US" sz="3200" b="1" dirty="0">
              <a:blipFill>
                <a:blip r:embed="rId2"/>
                <a:stretch>
                  <a:fillRect/>
                </a:stretch>
              </a:blip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06373" y="695460"/>
            <a:ext cx="68496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执行代码</a:t>
            </a:r>
            <a:r>
              <a:rPr kumimoji="1" lang="en-US" altLang="zh-CN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kumimoji="1" lang="zh-CN" altLang="en-US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后内存中的对象模型</a:t>
            </a:r>
            <a:r>
              <a:rPr kumimoji="1" lang="zh-CN" altLang="en-US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kumimoji="1" lang="en-US" altLang="zh-CN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Circle </a:t>
            </a:r>
            <a:r>
              <a:rPr kumimoji="1" lang="en-US" altLang="zh-CN" b="1" dirty="0" err="1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circle</a:t>
            </a:r>
            <a:r>
              <a:rPr kumimoji="1" lang="en-US" altLang="zh-CN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= new Circle(10)</a:t>
            </a:r>
          </a:p>
          <a:p>
            <a:r>
              <a:rPr kumimoji="1" lang="zh-CN" altLang="en-US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内存中诞生了一个</a:t>
            </a:r>
            <a:r>
              <a:rPr kumimoji="1" lang="en-US" altLang="zh-CN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circle</a:t>
            </a:r>
            <a:r>
              <a:rPr kumimoji="1" lang="zh-CN" altLang="en-US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对象，内存模型如下：</a:t>
            </a:r>
            <a:endParaRPr kumimoji="1" lang="en-US" altLang="zh-CN" b="1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384" y="1341791"/>
            <a:ext cx="4829175" cy="1704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351773"/>
      </p:ext>
    </p:extLst>
  </p:cSld>
  <p:clrMapOvr>
    <a:masterClrMapping/>
  </p:clrMapOvr>
  <p:transition spd="med" advClick="0" advTm="3000">
    <p:fade/>
  </p:transition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连接符 5"/>
          <p:cNvCxnSpPr/>
          <p:nvPr/>
        </p:nvCxnSpPr>
        <p:spPr>
          <a:xfrm>
            <a:off x="0" y="598360"/>
            <a:ext cx="9144000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106373" y="17115"/>
            <a:ext cx="903762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dirty="0" smtClean="0">
                <a:blipFill>
                  <a:blip r:embed="rId2"/>
                  <a:stretch>
                    <a:fillRect/>
                  </a:stretch>
                </a:blipFill>
              </a:rPr>
              <a:t>引用类型参数的传值</a:t>
            </a:r>
            <a:endParaRPr lang="zh-CN" altLang="en-US" sz="3200" b="1" dirty="0">
              <a:blipFill>
                <a:blip r:embed="rId2"/>
                <a:stretch>
                  <a:fillRect/>
                </a:stretch>
              </a:blip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06373" y="695460"/>
            <a:ext cx="84226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执行</a:t>
            </a:r>
            <a:r>
              <a:rPr kumimoji="1" lang="zh-CN" altLang="en-US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代码</a:t>
            </a:r>
            <a:r>
              <a:rPr kumimoji="1" lang="en-US" altLang="zh-CN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kumimoji="1" lang="zh-CN" altLang="en-US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</a:t>
            </a:r>
            <a:r>
              <a:rPr kumimoji="1" lang="zh-CN" altLang="en-US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内存中的对象模型</a:t>
            </a:r>
            <a:r>
              <a:rPr kumimoji="1" lang="zh-CN" altLang="en-US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kumimoji="1" lang="en-US" altLang="zh-CN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Circular </a:t>
            </a:r>
            <a:r>
              <a:rPr kumimoji="1" lang="en-US" altLang="zh-CN" b="1" dirty="0" err="1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circular</a:t>
            </a:r>
            <a:r>
              <a:rPr kumimoji="1" lang="en-US" altLang="zh-CN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= new Circular(circle</a:t>
            </a:r>
            <a:r>
              <a:rPr kumimoji="1" lang="zh-CN" altLang="en-US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kumimoji="1" lang="en-US" altLang="zh-CN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20)</a:t>
            </a:r>
          </a:p>
          <a:p>
            <a:r>
              <a:rPr kumimoji="1" lang="zh-CN" altLang="en-US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内存中诞生了一个</a:t>
            </a:r>
            <a:r>
              <a:rPr kumimoji="1" lang="en-US" altLang="zh-CN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circle</a:t>
            </a:r>
            <a:r>
              <a:rPr kumimoji="1" lang="zh-CN" altLang="en-US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对象，内存模型如下：</a:t>
            </a:r>
            <a:endParaRPr kumimoji="1" lang="en-US" altLang="zh-CN" b="1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94" y="1341791"/>
            <a:ext cx="5972175" cy="294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709026"/>
      </p:ext>
    </p:extLst>
  </p:cSld>
  <p:clrMapOvr>
    <a:masterClrMapping/>
  </p:clrMapOvr>
  <p:transition spd="med" advClick="0" advTm="3000">
    <p:fade/>
  </p:transition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连接符 5"/>
          <p:cNvCxnSpPr/>
          <p:nvPr/>
        </p:nvCxnSpPr>
        <p:spPr>
          <a:xfrm>
            <a:off x="0" y="598360"/>
            <a:ext cx="9144000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106373" y="17115"/>
            <a:ext cx="903762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dirty="0" smtClean="0">
                <a:blipFill>
                  <a:blip r:embed="rId2"/>
                  <a:stretch>
                    <a:fillRect/>
                  </a:stretch>
                </a:blipFill>
              </a:rPr>
              <a:t>引用类型参数的传值</a:t>
            </a:r>
            <a:endParaRPr lang="zh-CN" altLang="en-US" sz="3200" b="1" dirty="0">
              <a:blipFill>
                <a:blip r:embed="rId2"/>
                <a:stretch>
                  <a:fillRect/>
                </a:stretch>
              </a:blip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06373" y="695460"/>
            <a:ext cx="69969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执行</a:t>
            </a:r>
            <a:r>
              <a:rPr kumimoji="1" lang="zh-CN" altLang="en-US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代码</a:t>
            </a:r>
            <a:r>
              <a:rPr kumimoji="1" lang="en-US" altLang="zh-CN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kumimoji="1" lang="zh-CN" altLang="en-US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</a:t>
            </a:r>
            <a:r>
              <a:rPr kumimoji="1" lang="zh-CN" altLang="en-US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内存中的对象模型</a:t>
            </a:r>
            <a:r>
              <a:rPr kumimoji="1" lang="zh-CN" altLang="en-US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kumimoji="1" lang="en-US" altLang="zh-CN" b="1" dirty="0" err="1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Circular.setBottomRadius</a:t>
            </a:r>
            <a:r>
              <a:rPr kumimoji="1" lang="en-US" altLang="zh-CN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(r)</a:t>
            </a:r>
          </a:p>
          <a:p>
            <a:r>
              <a:rPr kumimoji="1" lang="zh-CN" altLang="en-US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就使得</a:t>
            </a:r>
            <a:r>
              <a:rPr kumimoji="1" lang="en-US" altLang="zh-CN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circular</a:t>
            </a:r>
            <a:r>
              <a:rPr kumimoji="1" lang="zh-CN" altLang="en-US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kumimoji="1" lang="en-US" altLang="zh-CN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bottom</a:t>
            </a:r>
            <a:r>
              <a:rPr kumimoji="1" lang="zh-CN" altLang="en-US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kumimoji="1" lang="en-US" altLang="zh-CN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circle</a:t>
            </a:r>
            <a:r>
              <a:rPr kumimoji="1" lang="zh-CN" altLang="en-US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的实体</a:t>
            </a:r>
            <a:r>
              <a:rPr kumimoji="1" lang="en-US" altLang="zh-CN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radius</a:t>
            </a:r>
            <a:r>
              <a:rPr kumimoji="1" lang="zh-CN" altLang="en-US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发生了变化：</a:t>
            </a:r>
            <a:endParaRPr kumimoji="1" lang="en-US" altLang="zh-CN" b="1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574" y="1341791"/>
            <a:ext cx="5638800" cy="3095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868421"/>
      </p:ext>
    </p:extLst>
  </p:cSld>
  <p:clrMapOvr>
    <a:masterClrMapping/>
  </p:clrMapOvr>
  <p:transition spd="med" advClick="0" advTm="3000">
    <p:fade/>
  </p:transition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连接符 5"/>
          <p:cNvCxnSpPr/>
          <p:nvPr/>
        </p:nvCxnSpPr>
        <p:spPr>
          <a:xfrm>
            <a:off x="0" y="598360"/>
            <a:ext cx="9144000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106373" y="17115"/>
            <a:ext cx="903762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dirty="0" smtClean="0">
                <a:blipFill>
                  <a:blip r:embed="rId2"/>
                  <a:stretch>
                    <a:fillRect/>
                  </a:stretch>
                </a:blipFill>
              </a:rPr>
              <a:t>引用类型参数的传值</a:t>
            </a:r>
            <a:endParaRPr lang="zh-CN" altLang="en-US" sz="3200" b="1" dirty="0">
              <a:blipFill>
                <a:blip r:embed="rId2"/>
                <a:stretch>
                  <a:fillRect/>
                </a:stretch>
              </a:blip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06373" y="695460"/>
            <a:ext cx="64667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执行</a:t>
            </a:r>
            <a:r>
              <a:rPr kumimoji="1" lang="zh-CN" altLang="en-US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代码</a:t>
            </a:r>
            <a:r>
              <a:rPr kumimoji="1" lang="en-US" altLang="zh-CN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kumimoji="1" lang="zh-CN" altLang="en-US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</a:t>
            </a:r>
            <a:r>
              <a:rPr kumimoji="1" lang="zh-CN" altLang="en-US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内存中的对象模型</a:t>
            </a:r>
            <a:r>
              <a:rPr kumimoji="1" lang="zh-CN" altLang="en-US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kumimoji="1" lang="en-US" altLang="zh-CN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Circle = new Circle(1000)</a:t>
            </a:r>
          </a:p>
          <a:p>
            <a:r>
              <a:rPr kumimoji="1" lang="zh-CN" altLang="en-US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就使得</a:t>
            </a:r>
            <a:r>
              <a:rPr kumimoji="1" lang="en-US" altLang="zh-CN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circular</a:t>
            </a:r>
            <a:r>
              <a:rPr kumimoji="1" lang="zh-CN" altLang="en-US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kumimoji="1" lang="en-US" altLang="zh-CN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bottom</a:t>
            </a:r>
            <a:r>
              <a:rPr kumimoji="1" lang="zh-CN" altLang="en-US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kumimoji="1" lang="en-US" altLang="zh-CN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circle</a:t>
            </a:r>
            <a:r>
              <a:rPr kumimoji="1" lang="zh-CN" altLang="en-US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的实体</a:t>
            </a:r>
            <a:r>
              <a:rPr kumimoji="1" lang="en-US" altLang="zh-CN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radius</a:t>
            </a:r>
            <a:r>
              <a:rPr kumimoji="1" lang="zh-CN" altLang="en-US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发生了变化：</a:t>
            </a:r>
            <a:endParaRPr kumimoji="1" lang="en-US" altLang="zh-CN" b="1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746" y="1341791"/>
            <a:ext cx="5867400" cy="3448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849807"/>
      </p:ext>
    </p:extLst>
  </p:cSld>
  <p:clrMapOvr>
    <a:masterClrMapping/>
  </p:clrMapOvr>
  <p:transition spd="med" advClick="0" advTm="3000">
    <p:fade/>
  </p:transition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连接符 5"/>
          <p:cNvCxnSpPr/>
          <p:nvPr/>
        </p:nvCxnSpPr>
        <p:spPr>
          <a:xfrm>
            <a:off x="0" y="598360"/>
            <a:ext cx="9144000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106373" y="17115"/>
            <a:ext cx="903762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dirty="0" smtClean="0">
                <a:blipFill>
                  <a:blip r:embed="rId2"/>
                  <a:stretch>
                    <a:fillRect/>
                  </a:stretch>
                </a:blipFill>
              </a:rPr>
              <a:t>对象的组合</a:t>
            </a:r>
            <a:endParaRPr lang="zh-CN" altLang="en-US" sz="3200" b="1" dirty="0">
              <a:blipFill>
                <a:blip r:embed="rId2"/>
                <a:stretch>
                  <a:fillRect/>
                </a:stretch>
              </a:blip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06373" y="695460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对象中有其他对象。例子：</a:t>
            </a:r>
            <a:endParaRPr kumimoji="1" lang="en-US" altLang="zh-CN" b="1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0397" y="659688"/>
            <a:ext cx="2064865" cy="4483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819198"/>
      </p:ext>
    </p:extLst>
  </p:cSld>
  <p:clrMapOvr>
    <a:masterClrMapping/>
  </p:clrMapOvr>
  <p:transition spd="med" advClick="0" advTm="3000">
    <p:fade/>
  </p:transition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连接符 5"/>
          <p:cNvCxnSpPr/>
          <p:nvPr/>
        </p:nvCxnSpPr>
        <p:spPr>
          <a:xfrm>
            <a:off x="0" y="598360"/>
            <a:ext cx="9144000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106373" y="17115"/>
            <a:ext cx="903762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dirty="0" smtClean="0">
                <a:blipFill>
                  <a:blip r:embed="rId2"/>
                  <a:stretch>
                    <a:fillRect/>
                  </a:stretch>
                </a:blipFill>
              </a:rPr>
              <a:t>对象的组合</a:t>
            </a:r>
            <a:endParaRPr lang="zh-CN" altLang="en-US" sz="3200" b="1" dirty="0">
              <a:blipFill>
                <a:blip r:embed="rId2"/>
                <a:stretch>
                  <a:fillRect/>
                </a:stretch>
              </a:blip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4291" y="671671"/>
            <a:ext cx="2682413" cy="349081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4291" y="3864196"/>
            <a:ext cx="2682413" cy="1279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675459"/>
      </p:ext>
    </p:extLst>
  </p:cSld>
  <p:clrMapOvr>
    <a:masterClrMapping/>
  </p:clrMapOvr>
  <p:transition spd="med" advClick="0" advTm="3000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106373" y="17115"/>
            <a:ext cx="903762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dirty="0" smtClean="0">
                <a:blipFill>
                  <a:blip r:embed="rId3"/>
                  <a:stretch>
                    <a:fillRect/>
                  </a:stretch>
                </a:blipFill>
              </a:rPr>
              <a:t>运算符、表达式与语句</a:t>
            </a:r>
            <a:endParaRPr lang="zh-CN" altLang="en-US" sz="3200" b="1" dirty="0">
              <a:blipFill>
                <a:blip r:embed="rId3"/>
                <a:stretch>
                  <a:fillRect/>
                </a:stretch>
              </a:blipFill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0" y="642481"/>
            <a:ext cx="9144000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820" y="819665"/>
            <a:ext cx="7482623" cy="3863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890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连接符 5"/>
          <p:cNvCxnSpPr/>
          <p:nvPr/>
        </p:nvCxnSpPr>
        <p:spPr>
          <a:xfrm>
            <a:off x="0" y="598360"/>
            <a:ext cx="9144000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106373" y="17115"/>
            <a:ext cx="903762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dirty="0" smtClean="0">
                <a:blipFill>
                  <a:blip r:embed="rId2"/>
                  <a:stretch>
                    <a:fillRect/>
                  </a:stretch>
                </a:blipFill>
              </a:rPr>
              <a:t>对象的组合</a:t>
            </a:r>
            <a:endParaRPr lang="zh-CN" altLang="en-US" sz="3200" b="1" dirty="0">
              <a:blipFill>
                <a:blip r:embed="rId2"/>
                <a:stretch>
                  <a:fillRect/>
                </a:stretch>
              </a:blip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476" y="679013"/>
            <a:ext cx="3391157" cy="4388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803920"/>
      </p:ext>
    </p:extLst>
  </p:cSld>
  <p:clrMapOvr>
    <a:masterClrMapping/>
  </p:clrMapOvr>
  <p:transition spd="med" advClick="0" advTm="3000">
    <p:fade/>
  </p:transition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连接符 5"/>
          <p:cNvCxnSpPr/>
          <p:nvPr/>
        </p:nvCxnSpPr>
        <p:spPr>
          <a:xfrm>
            <a:off x="0" y="598360"/>
            <a:ext cx="9144000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106373" y="17115"/>
            <a:ext cx="903762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dirty="0" smtClean="0">
                <a:blipFill>
                  <a:blip r:embed="rId2"/>
                  <a:stretch>
                    <a:fillRect/>
                  </a:stretch>
                </a:blipFill>
              </a:rPr>
              <a:t>对象的组合</a:t>
            </a:r>
            <a:endParaRPr lang="zh-CN" altLang="en-US" sz="3200" b="1" dirty="0">
              <a:blipFill>
                <a:blip r:embed="rId2"/>
                <a:stretch>
                  <a:fillRect/>
                </a:stretch>
              </a:blip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73" y="726610"/>
            <a:ext cx="6091282" cy="168117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73" y="2407785"/>
            <a:ext cx="6089152" cy="2009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017433"/>
      </p:ext>
    </p:extLst>
  </p:cSld>
  <p:clrMapOvr>
    <a:masterClrMapping/>
  </p:clrMapOvr>
  <p:transition spd="med" advClick="0" advTm="3000">
    <p:fade/>
  </p:transition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连接符 5"/>
          <p:cNvCxnSpPr/>
          <p:nvPr/>
        </p:nvCxnSpPr>
        <p:spPr>
          <a:xfrm>
            <a:off x="0" y="598360"/>
            <a:ext cx="9144000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106373" y="17115"/>
            <a:ext cx="903762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dirty="0" smtClean="0">
                <a:blipFill>
                  <a:blip r:embed="rId2"/>
                  <a:stretch>
                    <a:fillRect/>
                  </a:stretch>
                </a:blipFill>
              </a:rPr>
              <a:t>对象的组合</a:t>
            </a:r>
            <a:endParaRPr lang="zh-CN" altLang="en-US" sz="3200" b="1" dirty="0">
              <a:blipFill>
                <a:blip r:embed="rId2"/>
                <a:stretch>
                  <a:fillRect/>
                </a:stretch>
              </a:blip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96215" y="676141"/>
            <a:ext cx="5639685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b="1" dirty="0" smtClean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■</a:t>
            </a:r>
            <a:r>
              <a:rPr kumimoji="1" lang="zh-CN" altLang="en-US" b="1" dirty="0" smtClean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zh-CN" altLang="en-US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关联</a:t>
            </a:r>
            <a:r>
              <a:rPr kumimoji="1" lang="zh-CN" altLang="en-US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关系和依赖关系的</a:t>
            </a:r>
            <a:r>
              <a:rPr kumimoji="1" lang="en-US" altLang="zh-CN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UML</a:t>
            </a:r>
            <a:r>
              <a:rPr kumimoji="1" lang="zh-CN" altLang="en-US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</a:t>
            </a:r>
            <a:endParaRPr kumimoji="1" lang="en-US" altLang="zh-CN" b="1" dirty="0" smtClean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kumimoji="1" lang="en-US" altLang="zh-CN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 </a:t>
            </a:r>
            <a:r>
              <a:rPr kumimoji="1" lang="zh-CN" altLang="en-US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关联关系：</a:t>
            </a:r>
            <a:r>
              <a:rPr kumimoji="1" lang="en-US" altLang="zh-CN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kumimoji="1" lang="zh-CN" altLang="en-US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类中的</a:t>
            </a:r>
            <a:r>
              <a:rPr kumimoji="1" lang="zh-CN" altLang="en-US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成员变量</a:t>
            </a:r>
            <a:r>
              <a:rPr kumimoji="1" lang="zh-CN" altLang="en-US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是用</a:t>
            </a:r>
            <a:r>
              <a:rPr kumimoji="1" lang="en-US" altLang="zh-CN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kumimoji="1" lang="zh-CN" altLang="en-US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类声明的对象：</a:t>
            </a:r>
            <a:endParaRPr kumimoji="1" lang="en-US" b="1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215" y="1353249"/>
            <a:ext cx="4450233" cy="1951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605725"/>
      </p:ext>
    </p:extLst>
  </p:cSld>
  <p:clrMapOvr>
    <a:masterClrMapping/>
  </p:clrMapOvr>
  <p:transition spd="med" advClick="0" advTm="3000">
    <p:fade/>
  </p:transition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连接符 5"/>
          <p:cNvCxnSpPr/>
          <p:nvPr/>
        </p:nvCxnSpPr>
        <p:spPr>
          <a:xfrm>
            <a:off x="0" y="598360"/>
            <a:ext cx="9144000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106373" y="17115"/>
            <a:ext cx="903762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dirty="0" smtClean="0">
                <a:blipFill>
                  <a:blip r:embed="rId2"/>
                  <a:stretch>
                    <a:fillRect/>
                  </a:stretch>
                </a:blipFill>
              </a:rPr>
              <a:t>对象的组合</a:t>
            </a:r>
            <a:endParaRPr lang="zh-CN" altLang="en-US" sz="3200" b="1" dirty="0">
              <a:blipFill>
                <a:blip r:embed="rId2"/>
                <a:stretch>
                  <a:fillRect/>
                </a:stretch>
              </a:blip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96215" y="676141"/>
            <a:ext cx="34916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b="1" dirty="0" smtClean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■</a:t>
            </a:r>
            <a:r>
              <a:rPr kumimoji="1" lang="zh-CN" altLang="en-US" b="1" dirty="0" smtClean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zh-CN" altLang="en-US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关联</a:t>
            </a:r>
            <a:r>
              <a:rPr kumimoji="1" lang="zh-CN" altLang="en-US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关系和依赖关系的</a:t>
            </a:r>
            <a:r>
              <a:rPr kumimoji="1" lang="en-US" altLang="zh-CN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UML</a:t>
            </a:r>
            <a:r>
              <a:rPr kumimoji="1" lang="zh-CN" altLang="en-US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</a:t>
            </a:r>
            <a:endParaRPr kumimoji="1" lang="en-US" altLang="zh-CN" b="1" dirty="0" smtClean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51746" y="1021781"/>
            <a:ext cx="86405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</a:t>
            </a:r>
            <a:r>
              <a:rPr kumimoji="1" lang="zh-CN" altLang="en-US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依赖关系：</a:t>
            </a:r>
            <a:r>
              <a:rPr kumimoji="1" lang="en-US" altLang="zh-CN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kumimoji="1" lang="zh-CN" altLang="en-US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类中某个</a:t>
            </a:r>
            <a:r>
              <a:rPr kumimoji="1" lang="zh-CN" altLang="en-US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方法的参数</a:t>
            </a:r>
            <a:r>
              <a:rPr kumimoji="1" lang="zh-CN" altLang="en-US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是用</a:t>
            </a:r>
            <a:r>
              <a:rPr kumimoji="1" lang="en-US" altLang="zh-CN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kumimoji="1" lang="zh-CN" altLang="en-US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类声明的对象或某个方法返回的数据类型</a:t>
            </a:r>
            <a:endParaRPr kumimoji="1" lang="en-US" altLang="zh-CN" b="1" dirty="0" smtClean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kumimoji="1" lang="zh-CN" altLang="en-US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</a:t>
            </a:r>
            <a:r>
              <a:rPr kumimoji="1" lang="en-US" altLang="zh-CN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kumimoji="1" lang="zh-CN" altLang="en-US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类对象。</a:t>
            </a:r>
            <a:endParaRPr kumimoji="1" lang="en-US" b="1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693" y="1701105"/>
            <a:ext cx="4549191" cy="2018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990661"/>
      </p:ext>
    </p:extLst>
  </p:cSld>
  <p:clrMapOvr>
    <a:masterClrMapping/>
  </p:clrMapOvr>
  <p:transition spd="med" advClick="0" advTm="3000">
    <p:fade/>
  </p:transition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连接符 5"/>
          <p:cNvCxnSpPr/>
          <p:nvPr/>
        </p:nvCxnSpPr>
        <p:spPr>
          <a:xfrm>
            <a:off x="0" y="598360"/>
            <a:ext cx="9144000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106373" y="17115"/>
            <a:ext cx="903762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dirty="0" smtClean="0">
                <a:blipFill>
                  <a:blip r:embed="rId2"/>
                  <a:stretch>
                    <a:fillRect/>
                  </a:stretch>
                </a:blipFill>
              </a:rPr>
              <a:t>实例成员与类成员</a:t>
            </a:r>
            <a:endParaRPr lang="zh-CN" altLang="en-US" sz="3200" b="1" dirty="0">
              <a:blipFill>
                <a:blip r:embed="rId2"/>
                <a:stretch>
                  <a:fillRect/>
                </a:stretch>
              </a:blip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96215" y="676141"/>
            <a:ext cx="30139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b="1" dirty="0" smtClean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■ </a:t>
            </a:r>
            <a:r>
              <a:rPr kumimoji="1" lang="zh-CN" altLang="en-US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实例</a:t>
            </a:r>
            <a:r>
              <a:rPr kumimoji="1" lang="zh-CN" altLang="en-US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变量和类变量的声明 </a:t>
            </a:r>
            <a:endParaRPr kumimoji="1" lang="en-US" altLang="zh-CN" b="1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08547" y="1076251"/>
            <a:ext cx="8979569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CN" altLang="en-US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在声明成员变量时，用关键字</a:t>
            </a:r>
            <a:r>
              <a:rPr kumimoji="1" lang="en-US" altLang="zh-CN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static</a:t>
            </a:r>
            <a:r>
              <a:rPr kumimoji="1" lang="zh-CN" altLang="en-US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给予修饰的称作类变量，否则称作实例变量（类变量也称为</a:t>
            </a:r>
            <a:r>
              <a:rPr kumimoji="1" lang="en-US" altLang="zh-CN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static</a:t>
            </a:r>
            <a:r>
              <a:rPr kumimoji="1" lang="zh-CN" altLang="en-US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变量，静态变量）</a:t>
            </a:r>
            <a:r>
              <a:rPr kumimoji="1" lang="zh-CN" altLang="en-US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kumimoji="1" lang="en-US" altLang="zh-CN" b="1" dirty="0" smtClean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kumimoji="1" lang="en-US" altLang="zh-CN" b="1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kumimoji="1" lang="en-US" altLang="zh-CN" b="1" dirty="0" smtClean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 Dog{</a:t>
            </a:r>
            <a:endParaRPr kumimoji="1" lang="en-US" altLang="zh-CN" b="1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kumimoji="1" lang="en-US" altLang="zh-CN" b="1" dirty="0" smtClean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float x</a:t>
            </a:r>
            <a:r>
              <a:rPr kumimoji="1" lang="zh-CN" altLang="en-US" b="1" dirty="0" smtClean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kumimoji="1" lang="en-US" altLang="zh-CN" b="1" dirty="0" smtClean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kumimoji="1" lang="en-US" altLang="zh-CN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kumimoji="1" lang="en-US" altLang="zh-CN" b="1" dirty="0" smtClean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static </a:t>
            </a:r>
            <a:r>
              <a:rPr kumimoji="1" lang="en-US" altLang="zh-CN" b="1" dirty="0" err="1" smtClean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int</a:t>
            </a:r>
            <a:r>
              <a:rPr kumimoji="1" lang="en-US" altLang="zh-CN" b="1" dirty="0" smtClean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y</a:t>
            </a:r>
            <a:r>
              <a:rPr kumimoji="1" lang="zh-CN" altLang="en-US" b="1" dirty="0" smtClean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kumimoji="1" lang="en-US" altLang="zh-CN" b="1" dirty="0" smtClean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kumimoji="1" lang="en-US" altLang="zh-CN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}</a:t>
            </a:r>
            <a:endParaRPr kumimoji="1" lang="zh-CN" altLang="en-US" b="1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00871688"/>
      </p:ext>
    </p:extLst>
  </p:cSld>
  <p:clrMapOvr>
    <a:masterClrMapping/>
  </p:clrMapOvr>
  <p:transition spd="med" advClick="0" advTm="3000">
    <p:fade/>
  </p:transition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连接符 5"/>
          <p:cNvCxnSpPr/>
          <p:nvPr/>
        </p:nvCxnSpPr>
        <p:spPr>
          <a:xfrm>
            <a:off x="0" y="598360"/>
            <a:ext cx="9144000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106373" y="17115"/>
            <a:ext cx="903762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dirty="0" smtClean="0">
                <a:blipFill>
                  <a:blip r:embed="rId2"/>
                  <a:stretch>
                    <a:fillRect/>
                  </a:stretch>
                </a:blipFill>
              </a:rPr>
              <a:t>实例成员与类成员</a:t>
            </a:r>
            <a:endParaRPr lang="zh-CN" altLang="en-US" sz="3200" b="1" dirty="0">
              <a:blipFill>
                <a:blip r:embed="rId2"/>
                <a:stretch>
                  <a:fillRect/>
                </a:stretch>
              </a:blip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96215" y="676141"/>
            <a:ext cx="30251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b="1" dirty="0" smtClean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■ </a:t>
            </a:r>
            <a:r>
              <a:rPr kumimoji="1" lang="zh-CN" altLang="en-US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实例</a:t>
            </a:r>
            <a:r>
              <a:rPr kumimoji="1" lang="zh-CN" altLang="en-US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变量和类变量</a:t>
            </a:r>
            <a:r>
              <a:rPr kumimoji="1" lang="zh-CN" altLang="en-US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的区别 </a:t>
            </a:r>
            <a:endParaRPr kumimoji="1" lang="en-US" altLang="zh-CN" b="1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96215" y="1076251"/>
            <a:ext cx="8718996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kumimoji="1" lang="zh-CN" altLang="en-US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．不同对象的实例变量互不</a:t>
            </a:r>
            <a:r>
              <a:rPr kumimoji="1" lang="zh-CN" altLang="en-US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相同</a:t>
            </a:r>
            <a:endParaRPr kumimoji="1" lang="en-US" altLang="zh-CN" b="1" dirty="0" smtClean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kumimoji="1" lang="zh-CN" altLang="en-US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</a:t>
            </a:r>
            <a:r>
              <a:rPr kumimoji="1" lang="zh-CN" altLang="en-US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配给不同对象的实例变量占有不同的内存空间，改变其中一个对象的实例不会影响其他对象的实例变量。 </a:t>
            </a:r>
            <a:endParaRPr kumimoji="1" lang="en-US" altLang="zh-CN" b="1" dirty="0" smtClean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kumimoji="1" lang="zh-CN" altLang="en-US" b="1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kumimoji="1" lang="en-US" altLang="zh-CN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kumimoji="1" lang="zh-CN" altLang="en-US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．所有对象共享类变量 </a:t>
            </a:r>
            <a:endParaRPr kumimoji="1" lang="en-US" altLang="zh-CN" b="1" dirty="0" smtClean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kumimoji="1" lang="zh-CN" altLang="en-US" b="1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kumimoji="1" lang="en-US" altLang="zh-CN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kumimoji="1" lang="zh-CN" altLang="en-US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．通过类名直接访问类变量 </a:t>
            </a:r>
            <a:endParaRPr kumimoji="1" lang="en-US" altLang="zh-CN" b="1" dirty="0" smtClean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kumimoji="1" lang="zh-CN" altLang="en-US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</a:t>
            </a:r>
            <a:r>
              <a:rPr kumimoji="1" lang="zh-CN" altLang="en-US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变量在加载到内存时，就分配了相应内存空间。所以类变量不再重新分配内存，所有对象共享类变量。所以类变量可以通过某个对象访问，也可以通过类名访问。</a:t>
            </a:r>
            <a:endParaRPr kumimoji="1" lang="zh-CN" altLang="en-US" b="1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84150146"/>
      </p:ext>
    </p:extLst>
  </p:cSld>
  <p:clrMapOvr>
    <a:masterClrMapping/>
  </p:clrMapOvr>
  <p:transition spd="med" advClick="0" advTm="3000">
    <p:fade/>
  </p:transition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连接符 5"/>
          <p:cNvCxnSpPr/>
          <p:nvPr/>
        </p:nvCxnSpPr>
        <p:spPr>
          <a:xfrm>
            <a:off x="0" y="598360"/>
            <a:ext cx="9144000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106373" y="17115"/>
            <a:ext cx="903762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dirty="0" smtClean="0">
                <a:blipFill>
                  <a:blip r:embed="rId2"/>
                  <a:stretch>
                    <a:fillRect/>
                  </a:stretch>
                </a:blipFill>
              </a:rPr>
              <a:t>实例成员与类成员</a:t>
            </a:r>
            <a:endParaRPr lang="zh-CN" altLang="en-US" sz="3200" b="1" dirty="0">
              <a:blipFill>
                <a:blip r:embed="rId2"/>
                <a:stretch>
                  <a:fillRect/>
                </a:stretch>
              </a:blip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064" y="786121"/>
            <a:ext cx="4238871" cy="151275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184" y="2298878"/>
            <a:ext cx="4240751" cy="120578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5186" y="786121"/>
            <a:ext cx="4263332" cy="1710851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5186" y="2587535"/>
            <a:ext cx="4263332" cy="1739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654347"/>
      </p:ext>
    </p:extLst>
  </p:cSld>
  <p:clrMapOvr>
    <a:masterClrMapping/>
  </p:clrMapOvr>
  <p:transition spd="med" advClick="0" advTm="3000">
    <p:fade/>
  </p:transition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连接符 5"/>
          <p:cNvCxnSpPr/>
          <p:nvPr/>
        </p:nvCxnSpPr>
        <p:spPr>
          <a:xfrm>
            <a:off x="0" y="598360"/>
            <a:ext cx="9144000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106373" y="17115"/>
            <a:ext cx="903762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dirty="0" smtClean="0">
                <a:blipFill>
                  <a:blip r:embed="rId2"/>
                  <a:stretch>
                    <a:fillRect/>
                  </a:stretch>
                </a:blipFill>
              </a:rPr>
              <a:t>实例成员与类成员</a:t>
            </a:r>
            <a:endParaRPr lang="zh-CN" altLang="en-US" sz="3200" b="1" dirty="0">
              <a:blipFill>
                <a:blip r:embed="rId2"/>
                <a:stretch>
                  <a:fillRect/>
                </a:stretch>
              </a:blip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35794" y="644056"/>
            <a:ext cx="30251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b="1" dirty="0" smtClean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■ </a:t>
            </a:r>
            <a:r>
              <a:rPr kumimoji="1" lang="zh-CN" altLang="en-US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实例方法和类方法的定义 </a:t>
            </a:r>
            <a:endParaRPr kumimoji="1" lang="en-US" altLang="zh-CN" b="1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73220" y="1005049"/>
            <a:ext cx="890393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CN" altLang="en-US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类中的方法也可分为实例方法和类方法。方法声明时，方法类型前面不加关键字</a:t>
            </a:r>
            <a:r>
              <a:rPr kumimoji="1" lang="en-US" altLang="zh-CN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static</a:t>
            </a:r>
            <a:r>
              <a:rPr kumimoji="1" lang="zh-CN" altLang="en-US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修饰的是实例方法、加</a:t>
            </a:r>
            <a:r>
              <a:rPr kumimoji="1" lang="en-US" altLang="zh-CN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static</a:t>
            </a:r>
            <a:r>
              <a:rPr kumimoji="1" lang="zh-CN" altLang="en-US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关键字修饰的是类方法(静态方法)。 </a:t>
            </a:r>
            <a:endParaRPr kumimoji="1" lang="en-US" b="1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381" y="1651380"/>
            <a:ext cx="5224501" cy="2400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405935"/>
      </p:ext>
    </p:extLst>
  </p:cSld>
  <p:clrMapOvr>
    <a:masterClrMapping/>
  </p:clrMapOvr>
  <p:transition spd="med" advClick="0" advTm="3000">
    <p:fade/>
  </p:transition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连接符 5"/>
          <p:cNvCxnSpPr/>
          <p:nvPr/>
        </p:nvCxnSpPr>
        <p:spPr>
          <a:xfrm>
            <a:off x="0" y="598360"/>
            <a:ext cx="9144000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106373" y="17115"/>
            <a:ext cx="903762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dirty="0" smtClean="0">
                <a:blipFill>
                  <a:blip r:embed="rId2"/>
                  <a:stretch>
                    <a:fillRect/>
                  </a:stretch>
                </a:blipFill>
              </a:rPr>
              <a:t>实例成员与类成员</a:t>
            </a:r>
            <a:endParaRPr lang="zh-CN" altLang="en-US" sz="3200" b="1" dirty="0">
              <a:blipFill>
                <a:blip r:embed="rId2"/>
                <a:stretch>
                  <a:fillRect/>
                </a:stretch>
              </a:blip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35794" y="644056"/>
            <a:ext cx="30251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b="1" dirty="0" smtClean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■ </a:t>
            </a:r>
            <a:r>
              <a:rPr kumimoji="1" lang="zh-CN" altLang="en-US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实例方法和类方法的区别 </a:t>
            </a:r>
            <a:endParaRPr kumimoji="1" lang="en-US" altLang="zh-CN" b="1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24589" y="1044166"/>
            <a:ext cx="8851232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kumimoji="1" lang="zh-CN" altLang="en-US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．对象调用实例方法</a:t>
            </a:r>
          </a:p>
          <a:p>
            <a:r>
              <a:rPr kumimoji="1" lang="zh-CN" altLang="en-US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</a:t>
            </a:r>
            <a:r>
              <a:rPr kumimoji="1" lang="zh-CN" altLang="en-US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对象调用实例方法时，该方法中出现的实例变量就是分配给该对象的实例变量；该方法中出现的类变量也是分配给该对象的变量，只不过这个变量和所有的其他对象共享而已。</a:t>
            </a:r>
          </a:p>
          <a:p>
            <a:r>
              <a:rPr kumimoji="1" lang="en-US" altLang="zh-CN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kumimoji="1" lang="zh-CN" altLang="en-US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．类名调用类方法</a:t>
            </a:r>
          </a:p>
          <a:p>
            <a:r>
              <a:rPr kumimoji="1" lang="zh-CN" altLang="en-US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从而类方法不仅可以被类创建的任何对象调用执行，也可以直接通过类名调用。和实例方法不同的是，类方法不可以操作实例变量，这是因为在类创建对象之前，实例成员变量还没有分配内存</a:t>
            </a:r>
            <a:r>
              <a:rPr lang="zh-CN" altLang="en-US" dirty="0" smtClean="0"/>
              <a:t>。</a:t>
            </a:r>
          </a:p>
          <a:p>
            <a:r>
              <a:rPr lang="zh-CN" altLang="en-US" dirty="0" smtClean="0"/>
              <a:t>  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78400158"/>
      </p:ext>
    </p:extLst>
  </p:cSld>
  <p:clrMapOvr>
    <a:masterClrMapping/>
  </p:clrMapOvr>
  <p:transition spd="med" advClick="0" advTm="3000">
    <p:fade/>
  </p:transition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连接符 5"/>
          <p:cNvCxnSpPr/>
          <p:nvPr/>
        </p:nvCxnSpPr>
        <p:spPr>
          <a:xfrm>
            <a:off x="0" y="598360"/>
            <a:ext cx="9144000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106373" y="17115"/>
            <a:ext cx="903762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dirty="0" smtClean="0">
                <a:blipFill>
                  <a:blip r:embed="rId2"/>
                  <a:stretch>
                    <a:fillRect/>
                  </a:stretch>
                </a:blipFill>
              </a:rPr>
              <a:t>实例成员与类成员</a:t>
            </a:r>
            <a:endParaRPr lang="zh-CN" altLang="en-US" sz="3200" b="1" dirty="0">
              <a:blipFill>
                <a:blip r:embed="rId2"/>
                <a:stretch>
                  <a:fillRect/>
                </a:stretch>
              </a:blip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35794" y="644056"/>
            <a:ext cx="30251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b="1" dirty="0" smtClean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■ </a:t>
            </a:r>
            <a:r>
              <a:rPr kumimoji="1" lang="zh-CN" altLang="en-US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实例方法和类方法的区别 </a:t>
            </a:r>
            <a:endParaRPr kumimoji="1" lang="en-US" altLang="zh-CN" b="1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810" y="1044166"/>
            <a:ext cx="3736287" cy="3799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577074"/>
      </p:ext>
    </p:extLst>
  </p:cSld>
  <p:clrMapOvr>
    <a:masterClrMapping/>
  </p:clrMapOvr>
  <p:transition spd="med" advClick="0" advTm="3000">
    <p:fade/>
  </p:transition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11939</TotalTime>
  <Words>6660</Words>
  <Application>Microsoft Office PowerPoint</Application>
  <PresentationFormat>全屏显示(16:9)</PresentationFormat>
  <Paragraphs>782</Paragraphs>
  <Slides>107</Slides>
  <Notes>36</Notes>
  <HiddenSlides>0</HiddenSlides>
  <MMClips>0</MMClips>
  <ScaleCrop>false</ScaleCrop>
  <HeadingPairs>
    <vt:vector size="8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107</vt:i4>
      </vt:variant>
    </vt:vector>
  </HeadingPairs>
  <TitlesOfParts>
    <vt:vector size="120" baseType="lpstr">
      <vt:lpstr>等线</vt:lpstr>
      <vt:lpstr>等线 Light</vt:lpstr>
      <vt:lpstr>隶书</vt:lpstr>
      <vt:lpstr>宋体</vt:lpstr>
      <vt:lpstr>微软雅黑</vt:lpstr>
      <vt:lpstr>Arial</vt:lpstr>
      <vt:lpstr>Calibri</vt:lpstr>
      <vt:lpstr>Calibri Light</vt:lpstr>
      <vt:lpstr>Tahoma</vt:lpstr>
      <vt:lpstr>Times New Roman</vt:lpstr>
      <vt:lpstr>Wingdings</vt:lpstr>
      <vt:lpstr>Office 主题​​</vt:lpstr>
      <vt:lpstr>位图图像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繁夕设计</dc:creator>
  <cp:lastModifiedBy>张靓靓</cp:lastModifiedBy>
  <cp:revision>779</cp:revision>
  <dcterms:created xsi:type="dcterms:W3CDTF">2015-10-14T14:36:20Z</dcterms:created>
  <dcterms:modified xsi:type="dcterms:W3CDTF">2021-03-19T16:19:50Z</dcterms:modified>
</cp:coreProperties>
</file>